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29" r:id="rId3"/>
    <p:sldId id="296" r:id="rId4"/>
    <p:sldId id="297" r:id="rId5"/>
    <p:sldId id="300" r:id="rId6"/>
    <p:sldId id="298" r:id="rId7"/>
    <p:sldId id="332" r:id="rId8"/>
    <p:sldId id="301" r:id="rId9"/>
    <p:sldId id="302" r:id="rId10"/>
    <p:sldId id="303" r:id="rId11"/>
    <p:sldId id="319" r:id="rId12"/>
    <p:sldId id="307" r:id="rId13"/>
    <p:sldId id="309" r:id="rId14"/>
    <p:sldId id="311" r:id="rId15"/>
    <p:sldId id="313" r:id="rId16"/>
    <p:sldId id="315" r:id="rId17"/>
    <p:sldId id="316" r:id="rId18"/>
    <p:sldId id="334" r:id="rId19"/>
    <p:sldId id="317" r:id="rId20"/>
    <p:sldId id="318" r:id="rId21"/>
    <p:sldId id="320" r:id="rId22"/>
    <p:sldId id="330" r:id="rId23"/>
    <p:sldId id="344" r:id="rId24"/>
    <p:sldId id="264" r:id="rId25"/>
    <p:sldId id="258" r:id="rId26"/>
    <p:sldId id="271" r:id="rId27"/>
    <p:sldId id="292" r:id="rId28"/>
    <p:sldId id="274" r:id="rId29"/>
    <p:sldId id="262" r:id="rId30"/>
    <p:sldId id="272" r:id="rId31"/>
    <p:sldId id="336" r:id="rId32"/>
    <p:sldId id="260" r:id="rId33"/>
    <p:sldId id="342" r:id="rId34"/>
    <p:sldId id="282" r:id="rId35"/>
    <p:sldId id="275" r:id="rId36"/>
    <p:sldId id="324" r:id="rId37"/>
    <p:sldId id="288" r:id="rId38"/>
    <p:sldId id="326" r:id="rId39"/>
    <p:sldId id="338" r:id="rId40"/>
    <p:sldId id="339" r:id="rId41"/>
    <p:sldId id="340" r:id="rId42"/>
    <p:sldId id="341" r:id="rId43"/>
    <p:sldId id="327" r:id="rId44"/>
    <p:sldId id="328" r:id="rId45"/>
    <p:sldId id="281" r:id="rId46"/>
    <p:sldId id="261" r:id="rId47"/>
    <p:sldId id="285" r:id="rId48"/>
    <p:sldId id="279" r:id="rId49"/>
    <p:sldId id="280" r:id="rId50"/>
    <p:sldId id="284" r:id="rId51"/>
    <p:sldId id="263" r:id="rId52"/>
    <p:sldId id="321" r:id="rId53"/>
    <p:sldId id="266" r:id="rId54"/>
    <p:sldId id="343" r:id="rId55"/>
    <p:sldId id="294" r:id="rId5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686CFB-BED0-498A-B621-8FC80C96DA7A}" type="datetimeFigureOut">
              <a:rPr lang="hu-HU" smtClean="0"/>
              <a:pPr/>
              <a:t>2018.11.28.</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9A8116-DB4A-4024-9829-3D2E12380C74}" type="slidenum">
              <a:rPr lang="hu-HU" smtClean="0"/>
              <a:pPr/>
              <a:t>‹#›</a:t>
            </a:fld>
            <a:endParaRPr lang="hu-HU"/>
          </a:p>
        </p:txBody>
      </p:sp>
    </p:spTree>
    <p:extLst>
      <p:ext uri="{BB962C8B-B14F-4D97-AF65-F5344CB8AC3E}">
        <p14:creationId xmlns:p14="http://schemas.microsoft.com/office/powerpoint/2010/main" val="189553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ru-RU" dirty="0" smtClean="0"/>
              <a:t>Родной язык неселения Украины</a:t>
            </a:r>
            <a:endParaRPr lang="hu-HU" dirty="0"/>
          </a:p>
        </p:txBody>
      </p:sp>
      <p:sp>
        <p:nvSpPr>
          <p:cNvPr id="4" name="Dia számának helye 3"/>
          <p:cNvSpPr>
            <a:spLocks noGrp="1"/>
          </p:cNvSpPr>
          <p:nvPr>
            <p:ph type="sldNum" sz="quarter" idx="10"/>
          </p:nvPr>
        </p:nvSpPr>
        <p:spPr/>
        <p:txBody>
          <a:bodyPr/>
          <a:lstStyle/>
          <a:p>
            <a:fld id="{471C36A0-82BB-49CA-82C3-2B5AC10A4C1A}" type="slidenum">
              <a:rPr lang="hu-HU" smtClean="0"/>
              <a:pPr/>
              <a:t>7</a:t>
            </a:fld>
            <a:endParaRPr lang="hu-HU"/>
          </a:p>
        </p:txBody>
      </p:sp>
    </p:spTree>
    <p:extLst>
      <p:ext uri="{BB962C8B-B14F-4D97-AF65-F5344CB8AC3E}">
        <p14:creationId xmlns:p14="http://schemas.microsoft.com/office/powerpoint/2010/main" val="110753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47A07CEB-7F98-45E2-941C-0ED469AB2D82}" type="slidenum">
              <a:rPr lang="hu-HU" smtClean="0"/>
              <a:pPr/>
              <a:t>16</a:t>
            </a:fld>
            <a:endParaRPr lang="hu-HU"/>
          </a:p>
        </p:txBody>
      </p:sp>
    </p:spTree>
    <p:extLst>
      <p:ext uri="{BB962C8B-B14F-4D97-AF65-F5344CB8AC3E}">
        <p14:creationId xmlns:p14="http://schemas.microsoft.com/office/powerpoint/2010/main" val="337142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7F9A8116-DB4A-4024-9829-3D2E12380C74}" type="slidenum">
              <a:rPr lang="hu-HU" smtClean="0"/>
              <a:pPr/>
              <a:t>27</a:t>
            </a:fld>
            <a:endParaRPr lang="hu-HU"/>
          </a:p>
        </p:txBody>
      </p:sp>
    </p:spTree>
    <p:extLst>
      <p:ext uri="{BB962C8B-B14F-4D97-AF65-F5344CB8AC3E}">
        <p14:creationId xmlns:p14="http://schemas.microsoft.com/office/powerpoint/2010/main" val="113545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3FA8B16A-7333-4BC6-B0AD-587C9A0C542C}" type="datetimeFigureOut">
              <a:rPr lang="hu-HU" smtClean="0"/>
              <a:pPr/>
              <a:t>2018.11.28.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B2925E5-0380-40D9-B5BF-E75328FD8D57}" type="slidenum">
              <a:rPr lang="hu-HU" smtClean="0"/>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A8B16A-7333-4BC6-B0AD-587C9A0C542C}" type="datetimeFigureOut">
              <a:rPr lang="hu-HU" smtClean="0"/>
              <a:pPr/>
              <a:t>2018.11.28.</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925E5-0380-40D9-B5BF-E75328FD8D57}"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upload.wikimedia.org/wikipedia/commons/4/49/Flag_of_Ukraine.sv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upload.wikimedia.org/wikipedia/commons/5/59/Kiev_%D0%BE%D1%81%D0%BD%D0%BE%D0%B2%D0%B0%D1%82%D0%B5%D0%BB%D0%B8_%D0%B3%D0%BE%D1%80%D0%BE%D0%B4%D0%B0.jpg" TargetMode="Externa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upload.wikimedia.org/wikipedia/commons/a/a2/Ukraine_topo_en.jpg"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gif"/><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http://i168.photobucket.com/albums/u182/periskop_su/Kiev/kiev_maidan_22.jpg" TargetMode="Externa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upload.wikimedia.org/wikipedia/uk/c/c7/Maket.jpg" TargetMode="External"/><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upload.wikimedia.org/wikipedia/uk/5/56/Ukraine_states_II.jp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upload.wikimedia.org/wikipedia/commons/5/55/Bunchuk.jpg" TargetMode="External"/><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upload.wikimedia.org/wikipedia/commons/a/a3/Europe_location_UKR.png" TargetMode="External"/><Relationship Id="rId1" Type="http://schemas.openxmlformats.org/officeDocument/2006/relationships/slideLayout" Target="../slideLayouts/slideLayout7.xml"/><Relationship Id="rId6" Type="http://schemas.openxmlformats.org/officeDocument/2006/relationships/hyperlink" Target="https://ru.wikipedia.org/wiki/%D0%A3%D0%BA%D1%80%D0%B0%D0%B8%D0%BD%D0%B0" TargetMode="External"/><Relationship Id="rId5" Type="http://schemas.openxmlformats.org/officeDocument/2006/relationships/hyperlink" Target="https://ru.wikipedia.org/wiki/%D0%A1%D0%BF%D0%B8%D1%81%D0%BE%D0%BA_%D1%81%D1%82%D1%80%D0%B0%D0%BD_%D0%B8_%D0%B7%D0%B0%D0%B2%D0%B8%D1%81%D0%B8%D0%BC%D1%8B%D1%85_%D1%82%D0%B5%D1%80%D1%80%D0%B8%D1%82%D0%BE%D1%80%D0%B8%D0%B9_%D0%BF%D0%BE_%D0%BF%D0%BB%D0%BE%D1%89%D0%B0%D0%B4%D0%B8" TargetMode="External"/><Relationship Id="rId4" Type="http://schemas.openxmlformats.org/officeDocument/2006/relationships/hyperlink" Target="https://ru.wikipedia.org/wiki/%D0%A2%D0%B5%D1%80%D1%80%D0%B8%D1%82%D0%BE%D1%80%D0%B8%D1%8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upload.wikimedia.org/wikipedia/commons/7/73/Repin_Cossacks.jpg"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endParaRPr lang="hu-HU" dirty="0"/>
          </a:p>
        </p:txBody>
      </p:sp>
      <p:sp>
        <p:nvSpPr>
          <p:cNvPr id="3" name="Alcím 2"/>
          <p:cNvSpPr>
            <a:spLocks noGrp="1"/>
          </p:cNvSpPr>
          <p:nvPr>
            <p:ph type="subTitle" idx="1"/>
          </p:nvPr>
        </p:nvSpPr>
        <p:spPr/>
        <p:txBody>
          <a:bodyPr/>
          <a:lstStyle/>
          <a:p>
            <a:endParaRPr lang="hu-HU" dirty="0"/>
          </a:p>
        </p:txBody>
      </p:sp>
      <p:pic>
        <p:nvPicPr>
          <p:cNvPr id="5" name="Picture 2"/>
          <p:cNvPicPr>
            <a:picLocks noChangeAspect="1" noChangeArrowheads="1"/>
          </p:cNvPicPr>
          <p:nvPr/>
        </p:nvPicPr>
        <p:blipFill>
          <a:blip r:embed="rId2" cstate="print"/>
          <a:srcRect/>
          <a:stretch>
            <a:fillRect/>
          </a:stretch>
        </p:blipFill>
        <p:spPr bwMode="auto">
          <a:xfrm>
            <a:off x="395536" y="476672"/>
            <a:ext cx="8492412" cy="5664438"/>
          </a:xfrm>
          <a:prstGeom prst="rect">
            <a:avLst/>
          </a:prstGeom>
          <a:noFill/>
          <a:ln w="9525">
            <a:noFill/>
            <a:miter lim="800000"/>
            <a:headEnd/>
            <a:tailEnd/>
          </a:ln>
        </p:spPr>
      </p:pic>
      <p:sp>
        <p:nvSpPr>
          <p:cNvPr id="6" name="Téglalap 5"/>
          <p:cNvSpPr/>
          <p:nvPr/>
        </p:nvSpPr>
        <p:spPr>
          <a:xfrm>
            <a:off x="1259632" y="908720"/>
            <a:ext cx="6912768" cy="830997"/>
          </a:xfrm>
          <a:prstGeom prst="rect">
            <a:avLst/>
          </a:prstGeom>
        </p:spPr>
        <p:txBody>
          <a:bodyPr wrap="square">
            <a:spAutoFit/>
          </a:bodyPr>
          <a:lstStyle/>
          <a:p>
            <a:pPr algn="ctr"/>
            <a:r>
              <a:rPr lang="hu-HU" sz="4800" b="1" i="1" dirty="0" smtClean="0">
                <a:solidFill>
                  <a:srgbClr val="FF0000"/>
                </a:solidFill>
              </a:rPr>
              <a:t>Ukrajna és a kozákok</a:t>
            </a:r>
            <a:endParaRPr lang="hu-HU" sz="4800" i="1" dirty="0">
              <a:solidFill>
                <a:srgbClr val="FF0000"/>
              </a:solidFill>
              <a:latin typeface="Algerian" pitchFamily="82" charset="0"/>
            </a:endParaRPr>
          </a:p>
        </p:txBody>
      </p:sp>
      <p:sp>
        <p:nvSpPr>
          <p:cNvPr id="7" name="Téglalap 6"/>
          <p:cNvSpPr/>
          <p:nvPr/>
        </p:nvSpPr>
        <p:spPr>
          <a:xfrm>
            <a:off x="3347864" y="4941168"/>
            <a:ext cx="5112568" cy="954107"/>
          </a:xfrm>
          <a:prstGeom prst="rect">
            <a:avLst/>
          </a:prstGeom>
        </p:spPr>
        <p:txBody>
          <a:bodyPr wrap="square">
            <a:spAutoFit/>
          </a:bodyPr>
          <a:lstStyle/>
          <a:p>
            <a:r>
              <a:rPr lang="hu-HU" sz="2000" dirty="0" err="1" smtClean="0">
                <a:solidFill>
                  <a:schemeClr val="tx2">
                    <a:lumMod val="50000"/>
                  </a:schemeClr>
                </a:solidFill>
              </a:rPr>
              <a:t>Lebovics</a:t>
            </a:r>
            <a:r>
              <a:rPr lang="hu-HU" sz="2000" dirty="0" smtClean="0">
                <a:solidFill>
                  <a:schemeClr val="tx2">
                    <a:lumMod val="50000"/>
                  </a:schemeClr>
                </a:solidFill>
              </a:rPr>
              <a:t> Viktória PhD</a:t>
            </a:r>
          </a:p>
          <a:p>
            <a:r>
              <a:rPr lang="hu-HU" dirty="0" smtClean="0">
                <a:solidFill>
                  <a:schemeClr val="tx2">
                    <a:lumMod val="50000"/>
                  </a:schemeClr>
                </a:solidFill>
              </a:rPr>
              <a:t>ELTE BTK</a:t>
            </a:r>
          </a:p>
          <a:p>
            <a:r>
              <a:rPr lang="hu-HU" dirty="0" smtClean="0">
                <a:solidFill>
                  <a:schemeClr val="tx2">
                    <a:lumMod val="50000"/>
                  </a:schemeClr>
                </a:solidFill>
              </a:rPr>
              <a:t>Ukrán Filológiai Tanszék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vospitatel.ucoz.ua/Novosti/flag_ua.jpg"/>
          <p:cNvPicPr>
            <a:picLocks noChangeAspect="1" noChangeArrowheads="1"/>
          </p:cNvPicPr>
          <p:nvPr/>
        </p:nvPicPr>
        <p:blipFill>
          <a:blip r:embed="rId2" cstate="print"/>
          <a:srcRect/>
          <a:stretch>
            <a:fillRect/>
          </a:stretch>
        </p:blipFill>
        <p:spPr bwMode="auto">
          <a:xfrm>
            <a:off x="467544" y="711071"/>
            <a:ext cx="4048436" cy="5742264"/>
          </a:xfrm>
          <a:prstGeom prst="rect">
            <a:avLst/>
          </a:prstGeom>
          <a:noFill/>
        </p:spPr>
      </p:pic>
      <p:pic>
        <p:nvPicPr>
          <p:cNvPr id="3" name="Picture 4" descr="http://vospitatel.ucoz.ua/Novosti/gerb_ua.jpg"/>
          <p:cNvPicPr>
            <a:picLocks noChangeAspect="1" noChangeArrowheads="1"/>
          </p:cNvPicPr>
          <p:nvPr/>
        </p:nvPicPr>
        <p:blipFill>
          <a:blip r:embed="rId3" cstate="print"/>
          <a:srcRect/>
          <a:stretch>
            <a:fillRect/>
          </a:stretch>
        </p:blipFill>
        <p:spPr bwMode="auto">
          <a:xfrm>
            <a:off x="4860032" y="709864"/>
            <a:ext cx="4098801" cy="5790801"/>
          </a:xfrm>
          <a:prstGeom prst="rect">
            <a:avLst/>
          </a:prstGeom>
          <a:noFill/>
        </p:spPr>
      </p:pic>
      <p:sp>
        <p:nvSpPr>
          <p:cNvPr id="4" name="Téglalap 3"/>
          <p:cNvSpPr/>
          <p:nvPr/>
        </p:nvSpPr>
        <p:spPr>
          <a:xfrm>
            <a:off x="683568" y="188641"/>
            <a:ext cx="7920880" cy="461665"/>
          </a:xfrm>
          <a:prstGeom prst="rect">
            <a:avLst/>
          </a:prstGeom>
        </p:spPr>
        <p:txBody>
          <a:bodyPr wrap="square">
            <a:spAutoFit/>
          </a:bodyPr>
          <a:lstStyle/>
          <a:p>
            <a:pPr algn="ctr"/>
            <a:r>
              <a:rPr lang="hu-HU" sz="2400" b="1" u="sng" dirty="0" smtClean="0"/>
              <a:t>Ukrajna állami zászlója és címere</a:t>
            </a:r>
            <a:endParaRPr lang="ru-RU" sz="2400" b="1" u="sng"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upload.wikimedia.org/wikipedia/commons/0/0a/Ruriks_crests1.png"/>
          <p:cNvPicPr>
            <a:picLocks noChangeAspect="1" noChangeArrowheads="1"/>
          </p:cNvPicPr>
          <p:nvPr/>
        </p:nvPicPr>
        <p:blipFill>
          <a:blip r:embed="rId2" cstate="print"/>
          <a:srcRect/>
          <a:stretch>
            <a:fillRect/>
          </a:stretch>
        </p:blipFill>
        <p:spPr bwMode="auto">
          <a:xfrm>
            <a:off x="5076056" y="1052736"/>
            <a:ext cx="3628710" cy="5436469"/>
          </a:xfrm>
          <a:prstGeom prst="rect">
            <a:avLst/>
          </a:prstGeom>
          <a:noFill/>
        </p:spPr>
      </p:pic>
      <p:sp>
        <p:nvSpPr>
          <p:cNvPr id="3" name="Téglalap 2"/>
          <p:cNvSpPr/>
          <p:nvPr/>
        </p:nvSpPr>
        <p:spPr>
          <a:xfrm>
            <a:off x="5148064" y="476672"/>
            <a:ext cx="3466282" cy="369332"/>
          </a:xfrm>
          <a:prstGeom prst="rect">
            <a:avLst/>
          </a:prstGeom>
        </p:spPr>
        <p:txBody>
          <a:bodyPr wrap="square">
            <a:spAutoFit/>
          </a:bodyPr>
          <a:lstStyle/>
          <a:p>
            <a:r>
              <a:rPr lang="hu-HU" b="1" u="sng" dirty="0" err="1" smtClean="0"/>
              <a:t>Rurik-dinasztia</a:t>
            </a:r>
            <a:r>
              <a:rPr lang="hu-HU" b="1" u="sng" dirty="0" smtClean="0"/>
              <a:t> fejedelmi  címerei</a:t>
            </a:r>
            <a:endParaRPr lang="hu-HU" b="1" u="sng" dirty="0"/>
          </a:p>
        </p:txBody>
      </p:sp>
      <p:pic>
        <p:nvPicPr>
          <p:cNvPr id="4" name="Picture 4" descr="http://artalbum.org.ua/vc_thumb/countries/Ukraine/trident/Tryzub.png"/>
          <p:cNvPicPr>
            <a:picLocks noChangeAspect="1" noChangeArrowheads="1"/>
          </p:cNvPicPr>
          <p:nvPr/>
        </p:nvPicPr>
        <p:blipFill>
          <a:blip r:embed="rId3" cstate="print"/>
          <a:srcRect/>
          <a:stretch>
            <a:fillRect/>
          </a:stretch>
        </p:blipFill>
        <p:spPr bwMode="auto">
          <a:xfrm>
            <a:off x="467544" y="548680"/>
            <a:ext cx="4176076" cy="580526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vitloservice.com.ua/img/p/153-155-thickbox.jpg"/>
          <p:cNvPicPr>
            <a:picLocks noChangeAspect="1" noChangeArrowheads="1"/>
          </p:cNvPicPr>
          <p:nvPr/>
        </p:nvPicPr>
        <p:blipFill>
          <a:blip r:embed="rId2" cstate="print"/>
          <a:srcRect/>
          <a:stretch>
            <a:fillRect/>
          </a:stretch>
        </p:blipFill>
        <p:spPr bwMode="auto">
          <a:xfrm>
            <a:off x="-324544" y="1700808"/>
            <a:ext cx="2084561" cy="2084562"/>
          </a:xfrm>
          <a:prstGeom prst="rect">
            <a:avLst/>
          </a:prstGeom>
          <a:noFill/>
        </p:spPr>
      </p:pic>
      <p:pic>
        <p:nvPicPr>
          <p:cNvPr id="39940" name="Picture 4" descr="http://www.armourarchive.org/patterns/norman_spangenhelm_halberds/images/finishedspangen.jpg"/>
          <p:cNvPicPr>
            <a:picLocks noChangeAspect="1" noChangeArrowheads="1"/>
          </p:cNvPicPr>
          <p:nvPr/>
        </p:nvPicPr>
        <p:blipFill>
          <a:blip r:embed="rId3" cstate="print"/>
          <a:srcRect/>
          <a:stretch>
            <a:fillRect/>
          </a:stretch>
        </p:blipFill>
        <p:spPr bwMode="auto">
          <a:xfrm>
            <a:off x="1547664" y="332656"/>
            <a:ext cx="1628101" cy="2016224"/>
          </a:xfrm>
          <a:prstGeom prst="rect">
            <a:avLst/>
          </a:prstGeom>
          <a:noFill/>
        </p:spPr>
      </p:pic>
      <p:pic>
        <p:nvPicPr>
          <p:cNvPr id="39941" name="Picture 5"/>
          <p:cNvPicPr>
            <a:picLocks noChangeAspect="1" noChangeArrowheads="1"/>
          </p:cNvPicPr>
          <p:nvPr/>
        </p:nvPicPr>
        <p:blipFill>
          <a:blip r:embed="rId4" cstate="print"/>
          <a:srcRect/>
          <a:stretch>
            <a:fillRect/>
          </a:stretch>
        </p:blipFill>
        <p:spPr bwMode="auto">
          <a:xfrm>
            <a:off x="6253050" y="332657"/>
            <a:ext cx="2567421" cy="3384376"/>
          </a:xfrm>
          <a:prstGeom prst="rect">
            <a:avLst/>
          </a:prstGeom>
          <a:noFill/>
          <a:ln w="9525">
            <a:noFill/>
            <a:miter lim="800000"/>
            <a:headEnd/>
            <a:tailEnd/>
          </a:ln>
        </p:spPr>
      </p:pic>
      <p:pic>
        <p:nvPicPr>
          <p:cNvPr id="39943" name="Picture 7" descr="http://www.photo-template.ru/uploads/posts/2009-10/thumbs/1257010877_korony.jpg"/>
          <p:cNvPicPr>
            <a:picLocks noChangeAspect="1" noChangeArrowheads="1"/>
          </p:cNvPicPr>
          <p:nvPr/>
        </p:nvPicPr>
        <p:blipFill>
          <a:blip r:embed="rId5" cstate="print"/>
          <a:srcRect/>
          <a:stretch>
            <a:fillRect/>
          </a:stretch>
        </p:blipFill>
        <p:spPr bwMode="auto">
          <a:xfrm>
            <a:off x="323528" y="4149080"/>
            <a:ext cx="2483768" cy="2483768"/>
          </a:xfrm>
          <a:prstGeom prst="rect">
            <a:avLst/>
          </a:prstGeom>
          <a:noFill/>
        </p:spPr>
      </p:pic>
      <p:pic>
        <p:nvPicPr>
          <p:cNvPr id="39945" name="Picture 9" descr="http://www.arrabonaportyachtclub.hu/site/images/vasmacska.jpg"/>
          <p:cNvPicPr>
            <a:picLocks noChangeAspect="1" noChangeArrowheads="1"/>
          </p:cNvPicPr>
          <p:nvPr/>
        </p:nvPicPr>
        <p:blipFill>
          <a:blip r:embed="rId6" cstate="print"/>
          <a:srcRect/>
          <a:stretch>
            <a:fillRect/>
          </a:stretch>
        </p:blipFill>
        <p:spPr bwMode="auto">
          <a:xfrm>
            <a:off x="3347864" y="3717032"/>
            <a:ext cx="1656184" cy="1973225"/>
          </a:xfrm>
          <a:prstGeom prst="rect">
            <a:avLst/>
          </a:prstGeom>
          <a:noFill/>
        </p:spPr>
      </p:pic>
      <p:pic>
        <p:nvPicPr>
          <p:cNvPr id="39947" name="Picture 11" descr="http://telizhenko.com.ua/wp-content/uploads/apg_gallery/2012/4/medium_korohva-kyyevo-mohylyanskoyi-akademiyijpg_3c8ec4.jpg"/>
          <p:cNvPicPr>
            <a:picLocks noChangeAspect="1" noChangeArrowheads="1"/>
          </p:cNvPicPr>
          <p:nvPr/>
        </p:nvPicPr>
        <p:blipFill>
          <a:blip r:embed="rId7" cstate="print"/>
          <a:srcRect/>
          <a:stretch>
            <a:fillRect/>
          </a:stretch>
        </p:blipFill>
        <p:spPr bwMode="auto">
          <a:xfrm>
            <a:off x="5436096" y="4293096"/>
            <a:ext cx="1541793" cy="2232248"/>
          </a:xfrm>
          <a:prstGeom prst="rect">
            <a:avLst/>
          </a:prstGeom>
          <a:noFill/>
        </p:spPr>
      </p:pic>
      <p:pic>
        <p:nvPicPr>
          <p:cNvPr id="39949" name="Picture 13" descr="http://abali.ru/wp-content/uploads/2011/02/golub_1280x1024.jpg"/>
          <p:cNvPicPr>
            <a:picLocks noChangeAspect="1" noChangeArrowheads="1"/>
          </p:cNvPicPr>
          <p:nvPr/>
        </p:nvPicPr>
        <p:blipFill>
          <a:blip r:embed="rId8" cstate="print"/>
          <a:srcRect/>
          <a:stretch>
            <a:fillRect/>
          </a:stretch>
        </p:blipFill>
        <p:spPr bwMode="auto">
          <a:xfrm>
            <a:off x="3419872" y="1412776"/>
            <a:ext cx="2592288" cy="2072993"/>
          </a:xfrm>
          <a:prstGeom prst="rect">
            <a:avLst/>
          </a:prstGeom>
          <a:noFill/>
        </p:spPr>
      </p:pic>
      <p:pic>
        <p:nvPicPr>
          <p:cNvPr id="39951" name="Picture 15" descr="http://www.belygorod.ru/img2/Solncev/Used/mSkipetrBolshNarya.jpg"/>
          <p:cNvPicPr>
            <a:picLocks noChangeAspect="1" noChangeArrowheads="1"/>
          </p:cNvPicPr>
          <p:nvPr/>
        </p:nvPicPr>
        <p:blipFill>
          <a:blip r:embed="rId9" cstate="print"/>
          <a:srcRect/>
          <a:stretch>
            <a:fillRect/>
          </a:stretch>
        </p:blipFill>
        <p:spPr bwMode="auto">
          <a:xfrm>
            <a:off x="7567318" y="3573016"/>
            <a:ext cx="1576682" cy="251264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2.jpg"/>
          <p:cNvPicPr>
            <a:picLocks noChangeAspect="1" noChangeArrowheads="1"/>
          </p:cNvPicPr>
          <p:nvPr/>
        </p:nvPicPr>
        <p:blipFill>
          <a:blip r:embed="rId2" cstate="print"/>
          <a:srcRect/>
          <a:stretch>
            <a:fillRect/>
          </a:stretch>
        </p:blipFill>
        <p:spPr bwMode="auto">
          <a:xfrm>
            <a:off x="179512" y="290542"/>
            <a:ext cx="2088232" cy="2251463"/>
          </a:xfrm>
          <a:prstGeom prst="rect">
            <a:avLst/>
          </a:prstGeom>
          <a:noFill/>
        </p:spPr>
      </p:pic>
      <p:pic>
        <p:nvPicPr>
          <p:cNvPr id="34820" name="Picture 4" descr="http://s1.violity.kiev.ua/files/2010/04/27/13/22023_1272362544.jpg"/>
          <p:cNvPicPr>
            <a:picLocks noChangeAspect="1" noChangeArrowheads="1"/>
          </p:cNvPicPr>
          <p:nvPr/>
        </p:nvPicPr>
        <p:blipFill>
          <a:blip r:embed="rId3" cstate="print"/>
          <a:srcRect/>
          <a:stretch>
            <a:fillRect/>
          </a:stretch>
        </p:blipFill>
        <p:spPr bwMode="auto">
          <a:xfrm>
            <a:off x="2162992" y="1700808"/>
            <a:ext cx="6744445" cy="4864994"/>
          </a:xfrm>
          <a:prstGeom prst="rect">
            <a:avLst/>
          </a:prstGeom>
          <a:noFill/>
        </p:spPr>
      </p:pic>
      <p:pic>
        <p:nvPicPr>
          <p:cNvPr id="4" name="Picture 4" descr="http://s1.violity.kiev.ua/files/2010/04/27/13/22023_1272362544.jpg"/>
          <p:cNvPicPr>
            <a:picLocks noChangeAspect="1" noChangeArrowheads="1"/>
          </p:cNvPicPr>
          <p:nvPr/>
        </p:nvPicPr>
        <p:blipFill>
          <a:blip r:embed="rId3" cstate="print"/>
          <a:srcRect/>
          <a:stretch>
            <a:fillRect/>
          </a:stretch>
        </p:blipFill>
        <p:spPr bwMode="auto">
          <a:xfrm>
            <a:off x="2123728" y="1700808"/>
            <a:ext cx="6744445" cy="486499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upload.wikimedia.org/wikipedia/commons/thumb/8/83/Coat_of_Arms_of_Staraya_Ladoga_%28Leningrad_oblast%29.gif/160px-Coat_of_Arms_of_Staraya_Ladoga_%28Leningrad_oblast%29.gif"/>
          <p:cNvPicPr>
            <a:picLocks noChangeAspect="1" noChangeArrowheads="1"/>
          </p:cNvPicPr>
          <p:nvPr/>
        </p:nvPicPr>
        <p:blipFill>
          <a:blip r:embed="rId2" cstate="print"/>
          <a:srcRect/>
          <a:stretch>
            <a:fillRect/>
          </a:stretch>
        </p:blipFill>
        <p:spPr bwMode="auto">
          <a:xfrm>
            <a:off x="2718742" y="836712"/>
            <a:ext cx="4062764" cy="482453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Файл:Flag of Ukraine.svg">
            <a:hlinkClick r:id="rId2"/>
          </p:cNvPr>
          <p:cNvPicPr>
            <a:picLocks noChangeAspect="1" noChangeArrowheads="1"/>
          </p:cNvPicPr>
          <p:nvPr/>
        </p:nvPicPr>
        <p:blipFill>
          <a:blip r:embed="rId3" cstate="print"/>
          <a:srcRect/>
          <a:stretch>
            <a:fillRect/>
          </a:stretch>
        </p:blipFill>
        <p:spPr bwMode="auto">
          <a:xfrm>
            <a:off x="762000" y="890588"/>
            <a:ext cx="7620000" cy="50768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a:blip r:embed="rId3"/>
          <a:stretch>
            <a:fillRect/>
          </a:stretch>
        </p:blipFill>
        <p:spPr>
          <a:xfrm>
            <a:off x="251520" y="188640"/>
            <a:ext cx="8640960" cy="778838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oat of Arms of Lviv Oblast.png"/>
          <p:cNvPicPr>
            <a:picLocks noChangeAspect="1" noChangeArrowheads="1"/>
          </p:cNvPicPr>
          <p:nvPr/>
        </p:nvPicPr>
        <p:blipFill>
          <a:blip r:embed="rId2" cstate="print"/>
          <a:srcRect/>
          <a:stretch>
            <a:fillRect/>
          </a:stretch>
        </p:blipFill>
        <p:spPr bwMode="auto">
          <a:xfrm>
            <a:off x="251520" y="836712"/>
            <a:ext cx="4104456" cy="4227590"/>
          </a:xfrm>
          <a:prstGeom prst="rect">
            <a:avLst/>
          </a:prstGeom>
          <a:noFill/>
        </p:spPr>
      </p:pic>
      <p:pic>
        <p:nvPicPr>
          <p:cNvPr id="50180" name="Picture 4" descr="http://www.experts.in.ua/regions/prapor_lviv.jpg"/>
          <p:cNvPicPr>
            <a:picLocks noChangeAspect="1" noChangeArrowheads="1"/>
          </p:cNvPicPr>
          <p:nvPr/>
        </p:nvPicPr>
        <p:blipFill>
          <a:blip r:embed="rId3" cstate="print"/>
          <a:srcRect/>
          <a:stretch>
            <a:fillRect/>
          </a:stretch>
        </p:blipFill>
        <p:spPr bwMode="auto">
          <a:xfrm>
            <a:off x="4427984" y="3284984"/>
            <a:ext cx="4027909" cy="266429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1" descr="Файл:Kiev основатели города.jpg">
            <a:hlinkClick r:id="rId2"/>
          </p:cNvPr>
          <p:cNvPicPr>
            <a:picLocks noChangeAspect="1" noChangeArrowheads="1"/>
          </p:cNvPicPr>
          <p:nvPr/>
        </p:nvPicPr>
        <p:blipFill>
          <a:blip r:embed="rId3" cstate="print"/>
          <a:srcRect/>
          <a:stretch>
            <a:fillRect/>
          </a:stretch>
        </p:blipFill>
        <p:spPr bwMode="auto">
          <a:xfrm>
            <a:off x="323528" y="260648"/>
            <a:ext cx="5243736" cy="3487084"/>
          </a:xfrm>
          <a:prstGeom prst="rect">
            <a:avLst/>
          </a:prstGeom>
          <a:noFill/>
        </p:spPr>
      </p:pic>
      <p:pic>
        <p:nvPicPr>
          <p:cNvPr id="4099" name="Picture 3"/>
          <p:cNvPicPr>
            <a:picLocks noChangeAspect="1" noChangeArrowheads="1"/>
          </p:cNvPicPr>
          <p:nvPr/>
        </p:nvPicPr>
        <p:blipFill>
          <a:blip r:embed="rId4" cstate="print"/>
          <a:srcRect/>
          <a:stretch>
            <a:fillRect/>
          </a:stretch>
        </p:blipFill>
        <p:spPr bwMode="auto">
          <a:xfrm>
            <a:off x="6156176" y="188640"/>
            <a:ext cx="2771800" cy="1846712"/>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7668344" y="2636912"/>
            <a:ext cx="1027473" cy="1412776"/>
          </a:xfrm>
          <a:prstGeom prst="rect">
            <a:avLst/>
          </a:prstGeom>
          <a:noFill/>
          <a:ln w="9525">
            <a:noFill/>
            <a:miter lim="800000"/>
            <a:headEnd/>
            <a:tailEnd/>
          </a:ln>
        </p:spPr>
      </p:pic>
      <p:sp>
        <p:nvSpPr>
          <p:cNvPr id="4101" name="Rectangle 5"/>
          <p:cNvSpPr>
            <a:spLocks noChangeArrowheads="1"/>
          </p:cNvSpPr>
          <p:nvPr/>
        </p:nvSpPr>
        <p:spPr bwMode="auto">
          <a:xfrm rot="10800000" flipV="1">
            <a:off x="395534" y="4203376"/>
            <a:ext cx="7704857"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Повесть временных лет.</a:t>
            </a:r>
            <a:r>
              <a:rPr kumimoji="0" lang="ru-RU" sz="1600" b="0" i="1"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uk-UA" sz="1600" b="0" i="1" u="none" strike="noStrike" cap="none" normalizeH="0" dirty="0" smtClean="0">
                <a:ln>
                  <a:noFill/>
                </a:ln>
                <a:solidFill>
                  <a:schemeClr val="tx1"/>
                </a:solidFill>
                <a:effectLst/>
                <a:latin typeface="Arial" pitchFamily="34" charset="0"/>
                <a:ea typeface="Times New Roman" pitchFamily="18" charset="0"/>
                <a:cs typeface="Arial" pitchFamily="34" charset="0"/>
              </a:rPr>
              <a:t>ХІІ век.</a:t>
            </a:r>
            <a:endParaRPr kumimoji="0" lang="ru-R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ru-RU" sz="1600" i="1" dirty="0" smtClean="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Быша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три</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братья</a:t>
            </a:r>
            <a:r>
              <a:rPr lang="ru-RU" sz="1600" i="1" dirty="0" smtClean="0">
                <a:latin typeface="Arial" pitchFamily="34" charset="0"/>
                <a:ea typeface="Times New Roman" pitchFamily="18" charset="0"/>
                <a:cs typeface="Arial" pitchFamily="34" charset="0"/>
              </a:rPr>
              <a:t>,</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единому</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имя</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Кий</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другому</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Щек</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третьему</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Хорив</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сестра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их</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Лыбедь</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Седяше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Кий</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горе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идеже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ныне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оувоз</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Бо</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ричев</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Щек</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седяше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горе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идеже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ныне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зовётся</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Щекови</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ца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Хорив</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третьей</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горе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от</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него</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же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прозвася</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Хореви</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ца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и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створиша</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град</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во</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имя</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брата</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своего</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старейшего</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нарекоша</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имя</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ему</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1" i="1"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Киев</a:t>
            </a:r>
            <a:r>
              <a:rPr kumimoji="0" lang="hu-HU" sz="1600" b="1" i="1"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бяше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около</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града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лес</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бор</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велик</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бяху</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ловяща</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зверь</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бяху</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мужи</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мудры</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смыслени</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нарицахуся</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Поляне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от</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них</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же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суть</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Поляне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Киеве</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до</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сего</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u-HU"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дня</a:t>
            </a:r>
            <a:r>
              <a:rPr kumimoji="0" lang="hu-HU"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hu-H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hu-H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upload.wikimedia.org/wikipedia/commons/thumb/6/68/Cossack_Mamay_1728.jpg/640px-Cossack_Mamay_1728.jpg"/>
          <p:cNvPicPr>
            <a:picLocks noChangeAspect="1" noChangeArrowheads="1"/>
          </p:cNvPicPr>
          <p:nvPr/>
        </p:nvPicPr>
        <p:blipFill>
          <a:blip r:embed="rId2" cstate="print"/>
          <a:srcRect/>
          <a:stretch>
            <a:fillRect/>
          </a:stretch>
        </p:blipFill>
        <p:spPr bwMode="auto">
          <a:xfrm>
            <a:off x="323528" y="836712"/>
            <a:ext cx="4257725" cy="5815691"/>
          </a:xfrm>
          <a:prstGeom prst="rect">
            <a:avLst/>
          </a:prstGeom>
          <a:noFill/>
        </p:spPr>
      </p:pic>
      <p:sp>
        <p:nvSpPr>
          <p:cNvPr id="3" name="Téglalap 2"/>
          <p:cNvSpPr/>
          <p:nvPr/>
        </p:nvSpPr>
        <p:spPr>
          <a:xfrm>
            <a:off x="323528" y="332656"/>
            <a:ext cx="652743" cy="369332"/>
          </a:xfrm>
          <a:prstGeom prst="rect">
            <a:avLst/>
          </a:prstGeom>
        </p:spPr>
        <p:txBody>
          <a:bodyPr wrap="none">
            <a:spAutoFit/>
          </a:bodyPr>
          <a:lstStyle/>
          <a:p>
            <a:r>
              <a:rPr lang="hu-HU" b="1" u="sng" dirty="0" smtClean="0"/>
              <a:t>1728</a:t>
            </a:r>
            <a:endParaRPr lang="hu-HU" dirty="0"/>
          </a:p>
        </p:txBody>
      </p:sp>
      <p:pic>
        <p:nvPicPr>
          <p:cNvPr id="58374" name="Picture 6" descr="http://upload.wikimedia.org/wikipedia/commons/thumb/c/c7/Cossack_Mamay_18th_c.jpg/640px-Cossack_Mamay_18th_c.jpg"/>
          <p:cNvPicPr>
            <a:picLocks noChangeAspect="1" noChangeArrowheads="1"/>
          </p:cNvPicPr>
          <p:nvPr/>
        </p:nvPicPr>
        <p:blipFill>
          <a:blip r:embed="rId3" cstate="print"/>
          <a:srcRect/>
          <a:stretch>
            <a:fillRect/>
          </a:stretch>
        </p:blipFill>
        <p:spPr bwMode="auto">
          <a:xfrm>
            <a:off x="4932040" y="1124744"/>
            <a:ext cx="3974842" cy="4968552"/>
          </a:xfrm>
          <a:prstGeom prst="rect">
            <a:avLst/>
          </a:prstGeom>
          <a:noFill/>
        </p:spPr>
      </p:pic>
      <p:sp>
        <p:nvSpPr>
          <p:cNvPr id="6" name="Téglalap 5"/>
          <p:cNvSpPr/>
          <p:nvPr/>
        </p:nvSpPr>
        <p:spPr>
          <a:xfrm>
            <a:off x="7236296" y="620688"/>
            <a:ext cx="925190" cy="369332"/>
          </a:xfrm>
          <a:prstGeom prst="rect">
            <a:avLst/>
          </a:prstGeom>
        </p:spPr>
        <p:txBody>
          <a:bodyPr wrap="none">
            <a:spAutoFit/>
          </a:bodyPr>
          <a:lstStyle/>
          <a:p>
            <a:r>
              <a:rPr lang="hu-HU" b="1" u="sng" dirty="0" smtClean="0"/>
              <a:t>XVIII sz.</a:t>
            </a:r>
            <a:endParaRPr lang="hu-HU" dirty="0"/>
          </a:p>
        </p:txBody>
      </p:sp>
      <p:sp>
        <p:nvSpPr>
          <p:cNvPr id="7" name="Téglalap 6"/>
          <p:cNvSpPr/>
          <p:nvPr/>
        </p:nvSpPr>
        <p:spPr>
          <a:xfrm>
            <a:off x="4067944" y="188640"/>
            <a:ext cx="1874488" cy="461665"/>
          </a:xfrm>
          <a:prstGeom prst="rect">
            <a:avLst/>
          </a:prstGeom>
        </p:spPr>
        <p:txBody>
          <a:bodyPr wrap="none">
            <a:spAutoFit/>
          </a:bodyPr>
          <a:lstStyle/>
          <a:p>
            <a:r>
              <a:rPr lang="hu-HU" sz="2400" b="1" u="sng" dirty="0" err="1" smtClean="0"/>
              <a:t>Mamaj</a:t>
            </a:r>
            <a:r>
              <a:rPr lang="hu-HU" sz="2400" b="1" u="sng" dirty="0" smtClean="0"/>
              <a:t> kozák</a:t>
            </a:r>
            <a:endParaRPr lang="hu-HU" sz="2400" u="sng"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Файл:Ukraine topo en.jpg">
            <a:hlinkClick r:id="rId2"/>
          </p:cNvPr>
          <p:cNvPicPr>
            <a:picLocks noChangeAspect="1" noChangeArrowheads="1"/>
          </p:cNvPicPr>
          <p:nvPr/>
        </p:nvPicPr>
        <p:blipFill>
          <a:blip r:embed="rId3" cstate="print"/>
          <a:srcRect/>
          <a:stretch>
            <a:fillRect/>
          </a:stretch>
        </p:blipFill>
        <p:spPr bwMode="auto">
          <a:xfrm>
            <a:off x="827584" y="1052736"/>
            <a:ext cx="7620000" cy="5191125"/>
          </a:xfrm>
          <a:prstGeom prst="rect">
            <a:avLst/>
          </a:prstGeom>
          <a:noFill/>
        </p:spPr>
      </p:pic>
      <p:sp>
        <p:nvSpPr>
          <p:cNvPr id="3" name="Téglalap 2"/>
          <p:cNvSpPr/>
          <p:nvPr/>
        </p:nvSpPr>
        <p:spPr>
          <a:xfrm>
            <a:off x="899592" y="476672"/>
            <a:ext cx="7128792" cy="523220"/>
          </a:xfrm>
          <a:prstGeom prst="rect">
            <a:avLst/>
          </a:prstGeom>
        </p:spPr>
        <p:txBody>
          <a:bodyPr wrap="square">
            <a:spAutoFit/>
          </a:bodyPr>
          <a:lstStyle/>
          <a:p>
            <a:pPr algn="ctr"/>
            <a:r>
              <a:rPr lang="hu-HU" sz="2800" b="1" u="sng" dirty="0" smtClean="0"/>
              <a:t>Ukrajna földrajzi térképe</a:t>
            </a:r>
            <a:endParaRPr lang="hu-HU" sz="2800" b="1" u="sng"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upload.wikimedia.org/wikipedia/commons/thumb/1/11/Cossack_Mamay_1st_half_of_19th_c_%285%29.jpg/800px-Cossack_Mamay_1st_half_of_19th_c_%285%29.jpg"/>
          <p:cNvPicPr>
            <a:picLocks noChangeAspect="1" noChangeArrowheads="1"/>
          </p:cNvPicPr>
          <p:nvPr/>
        </p:nvPicPr>
        <p:blipFill>
          <a:blip r:embed="rId2" cstate="print"/>
          <a:srcRect/>
          <a:stretch>
            <a:fillRect/>
          </a:stretch>
        </p:blipFill>
        <p:spPr bwMode="auto">
          <a:xfrm>
            <a:off x="827584" y="980728"/>
            <a:ext cx="7467600" cy="5476875"/>
          </a:xfrm>
          <a:prstGeom prst="rect">
            <a:avLst/>
          </a:prstGeom>
          <a:noFill/>
        </p:spPr>
      </p:pic>
      <p:sp>
        <p:nvSpPr>
          <p:cNvPr id="3" name="Téglalap 2"/>
          <p:cNvSpPr/>
          <p:nvPr/>
        </p:nvSpPr>
        <p:spPr>
          <a:xfrm>
            <a:off x="4139952" y="332656"/>
            <a:ext cx="793743" cy="369332"/>
          </a:xfrm>
          <a:prstGeom prst="rect">
            <a:avLst/>
          </a:prstGeom>
        </p:spPr>
        <p:txBody>
          <a:bodyPr wrap="none">
            <a:spAutoFit/>
          </a:bodyPr>
          <a:lstStyle/>
          <a:p>
            <a:r>
              <a:rPr lang="hu-HU" b="1" u="sng" dirty="0" smtClean="0"/>
              <a:t>XIX sz.</a:t>
            </a:r>
            <a:endParaRPr lang="hu-H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mp;Fcy;&amp;acy;&amp;jcy;&amp;lcy;:Cossack Mamay 1st half of 19th c (4).jpg"/>
          <p:cNvPicPr>
            <a:picLocks noChangeAspect="1" noChangeArrowheads="1"/>
          </p:cNvPicPr>
          <p:nvPr/>
        </p:nvPicPr>
        <p:blipFill>
          <a:blip r:embed="rId2" cstate="print"/>
          <a:srcRect/>
          <a:stretch>
            <a:fillRect/>
          </a:stretch>
        </p:blipFill>
        <p:spPr bwMode="auto">
          <a:xfrm>
            <a:off x="1403648" y="733842"/>
            <a:ext cx="6787513" cy="5817869"/>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swordmaster.org/uploads/2010/ukraina/ukr_14-17_14.gif"/>
          <p:cNvPicPr>
            <a:picLocks noChangeAspect="1" noChangeArrowheads="1"/>
          </p:cNvPicPr>
          <p:nvPr/>
        </p:nvPicPr>
        <p:blipFill>
          <a:blip r:embed="rId2" cstate="print"/>
          <a:srcRect/>
          <a:stretch>
            <a:fillRect/>
          </a:stretch>
        </p:blipFill>
        <p:spPr bwMode="auto">
          <a:xfrm>
            <a:off x="251520" y="290605"/>
            <a:ext cx="8557289" cy="3600400"/>
          </a:xfrm>
          <a:prstGeom prst="rect">
            <a:avLst/>
          </a:prstGeom>
          <a:noFill/>
        </p:spPr>
      </p:pic>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164" y="4005064"/>
            <a:ext cx="4104456" cy="2602225"/>
          </a:xfrm>
          <a:prstGeom prst="rect">
            <a:avLst/>
          </a:prstGeom>
        </p:spPr>
      </p:pic>
      <p:pic>
        <p:nvPicPr>
          <p:cNvPr id="3" name="Kép 2"/>
          <p:cNvPicPr>
            <a:picLocks noChangeAspect="1"/>
          </p:cNvPicPr>
          <p:nvPr/>
        </p:nvPicPr>
        <p:blipFill>
          <a:blip r:embed="rId4"/>
          <a:stretch>
            <a:fillRect/>
          </a:stretch>
        </p:blipFill>
        <p:spPr>
          <a:xfrm>
            <a:off x="251520" y="4365104"/>
            <a:ext cx="3774436" cy="198462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img.istpravda.com.ua/images/doc/c/8/c8e96b1-b-liulky.jpg"/>
          <p:cNvPicPr>
            <a:picLocks noChangeAspect="1" noChangeArrowheads="1"/>
          </p:cNvPicPr>
          <p:nvPr/>
        </p:nvPicPr>
        <p:blipFill>
          <a:blip r:embed="rId2" cstate="print"/>
          <a:srcRect/>
          <a:stretch>
            <a:fillRect/>
          </a:stretch>
        </p:blipFill>
        <p:spPr bwMode="auto">
          <a:xfrm>
            <a:off x="395536" y="332656"/>
            <a:ext cx="5667375" cy="3381375"/>
          </a:xfrm>
          <a:prstGeom prst="rect">
            <a:avLst/>
          </a:prstGeom>
          <a:noFill/>
        </p:spPr>
      </p:pic>
      <p:sp>
        <p:nvSpPr>
          <p:cNvPr id="3074" name="AutoShape 2" descr="Képtalálat a következ&amp;odblac;re: „&amp;kcy;&amp;ocy;&amp;zcy;&amp;acy;&amp;kc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3076" name="AutoShape 4" descr="Képtalálat a következ&amp;odblac;re: „&amp;kcy;&amp;ocy;&amp;zcy;&amp;acy;&amp;kcy;”"/>
          <p:cNvSpPr>
            <a:spLocks noChangeAspect="1" noChangeArrowheads="1"/>
          </p:cNvSpPr>
          <p:nvPr/>
        </p:nvSpPr>
        <p:spPr bwMode="auto">
          <a:xfrm>
            <a:off x="155575" y="-2071688"/>
            <a:ext cx="5486400" cy="432435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3078" name="AutoShape 6" descr="Képtalálat a következ&amp;odblac;re: „&amp;kcy;&amp;ocy;&amp;zcy;&amp;acy;&amp;kcy;”"/>
          <p:cNvSpPr>
            <a:spLocks noChangeAspect="1" noChangeArrowheads="1"/>
          </p:cNvSpPr>
          <p:nvPr/>
        </p:nvSpPr>
        <p:spPr bwMode="auto">
          <a:xfrm>
            <a:off x="155575" y="-2071688"/>
            <a:ext cx="5486400" cy="432435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3080" name="AutoShape 8" descr="Képtalálat a következ&amp;odblac;re: „&amp;kcy;&amp;ocy;&amp;zcy;&amp;acy;&amp;kcy;”"/>
          <p:cNvSpPr>
            <a:spLocks noChangeAspect="1" noChangeArrowheads="1"/>
          </p:cNvSpPr>
          <p:nvPr/>
        </p:nvSpPr>
        <p:spPr bwMode="auto">
          <a:xfrm>
            <a:off x="155575" y="-2071688"/>
            <a:ext cx="5486400" cy="432435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3082" name="AutoShape 10" descr="Képtalálat a következ&amp;odblac;re: „&amp;kcy;&amp;ocy;&amp;zcy;&amp;acy;&amp;kcy;”"/>
          <p:cNvSpPr>
            <a:spLocks noChangeAspect="1" noChangeArrowheads="1"/>
          </p:cNvSpPr>
          <p:nvPr/>
        </p:nvSpPr>
        <p:spPr bwMode="auto">
          <a:xfrm>
            <a:off x="155575" y="-2071688"/>
            <a:ext cx="5486400" cy="432435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3084" name="AutoShape 12" descr="Képtalálat a következ&amp;odblac;re: „&amp;kcy;&amp;ocy;&amp;zcy;&amp;acy;&amp;kcy;”"/>
          <p:cNvSpPr>
            <a:spLocks noChangeAspect="1" noChangeArrowheads="1"/>
          </p:cNvSpPr>
          <p:nvPr/>
        </p:nvSpPr>
        <p:spPr bwMode="auto">
          <a:xfrm>
            <a:off x="155575" y="-2071688"/>
            <a:ext cx="5486400" cy="432435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3086" name="AutoShape 14" descr="Képtalálat a következ&amp;odblac;re: „&amp;kcy;&amp;ocy;&amp;zcy;&amp;acy;&amp;kcy;”"/>
          <p:cNvSpPr>
            <a:spLocks noChangeAspect="1" noChangeArrowheads="1"/>
          </p:cNvSpPr>
          <p:nvPr/>
        </p:nvSpPr>
        <p:spPr bwMode="auto">
          <a:xfrm>
            <a:off x="155575" y="-2071688"/>
            <a:ext cx="5486400" cy="432435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3088" name="AutoShape 16" descr="Képtalálat a következ&amp;odblac;re: „&amp;kcy;&amp;ocy;&amp;zcy;&amp;acy;&amp;kcy;”"/>
          <p:cNvSpPr>
            <a:spLocks noChangeAspect="1" noChangeArrowheads="1"/>
          </p:cNvSpPr>
          <p:nvPr/>
        </p:nvSpPr>
        <p:spPr bwMode="auto">
          <a:xfrm>
            <a:off x="155575" y="-2071688"/>
            <a:ext cx="5486400" cy="432435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3090" name="AutoShape 18" descr="Képtalálat a következ&amp;odblac;re: „&amp;kcy;&amp;ocy;&amp;zcy;&amp;acy;&amp;kcy;”"/>
          <p:cNvSpPr>
            <a:spLocks noChangeAspect="1" noChangeArrowheads="1"/>
          </p:cNvSpPr>
          <p:nvPr/>
        </p:nvSpPr>
        <p:spPr bwMode="auto">
          <a:xfrm>
            <a:off x="155575" y="-2071688"/>
            <a:ext cx="5486400" cy="432435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3092" name="AutoShape 20" descr="Képtalálat a következ&amp;odblac;re: „&amp;kcy;&amp;ocy;&amp;zcy;&amp;acy;&amp;kcy;”"/>
          <p:cNvSpPr>
            <a:spLocks noChangeAspect="1" noChangeArrowheads="1"/>
          </p:cNvSpPr>
          <p:nvPr/>
        </p:nvSpPr>
        <p:spPr bwMode="auto">
          <a:xfrm>
            <a:off x="155575" y="-2071688"/>
            <a:ext cx="5486400" cy="432435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3094" name="Picture 22" descr="Képtalálat a következ&amp;odblac;re: „&amp;kcy;&amp;ocy;&amp;zcy;&amp;acy;&amp;kcy;”"/>
          <p:cNvPicPr>
            <a:picLocks noChangeAspect="1" noChangeArrowheads="1"/>
          </p:cNvPicPr>
          <p:nvPr/>
        </p:nvPicPr>
        <p:blipFill>
          <a:blip r:embed="rId3" cstate="print"/>
          <a:srcRect/>
          <a:stretch>
            <a:fillRect/>
          </a:stretch>
        </p:blipFill>
        <p:spPr bwMode="auto">
          <a:xfrm>
            <a:off x="4685882" y="3645024"/>
            <a:ext cx="4076374" cy="3212976"/>
          </a:xfrm>
          <a:prstGeom prst="rect">
            <a:avLst/>
          </a:prstGeom>
          <a:noFill/>
        </p:spPr>
      </p:pic>
    </p:spTree>
    <p:extLst>
      <p:ext uri="{BB962C8B-B14F-4D97-AF65-F5344CB8AC3E}">
        <p14:creationId xmlns:p14="http://schemas.microsoft.com/office/powerpoint/2010/main" val="3966085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395536" y="260649"/>
            <a:ext cx="8424936" cy="2758897"/>
          </a:xfrm>
          <a:prstGeom prst="rect">
            <a:avLst/>
          </a:prstGeom>
        </p:spPr>
        <p:txBody>
          <a:bodyPr wrap="square">
            <a:spAutoFit/>
          </a:bodyPr>
          <a:lstStyle/>
          <a:p>
            <a:pPr>
              <a:lnSpc>
                <a:spcPct val="80000"/>
              </a:lnSpc>
              <a:buFontTx/>
              <a:buNone/>
            </a:pPr>
            <a:r>
              <a:rPr lang="hu-HU" sz="2400" b="1" u="sng" dirty="0" smtClean="0"/>
              <a:t>Gogol </a:t>
            </a:r>
            <a:r>
              <a:rPr lang="ru-RU" sz="2400" b="1" u="sng" dirty="0" smtClean="0"/>
              <a:t>«</a:t>
            </a:r>
            <a:r>
              <a:rPr lang="hu-HU" sz="2400" b="1" u="sng" dirty="0" err="1" smtClean="0"/>
              <a:t>Tarasz</a:t>
            </a:r>
            <a:r>
              <a:rPr lang="hu-HU" sz="2400" b="1" u="sng" dirty="0" smtClean="0"/>
              <a:t> </a:t>
            </a:r>
            <a:r>
              <a:rPr lang="hu-HU" sz="2400" b="1" u="sng" dirty="0" err="1" smtClean="0"/>
              <a:t>Bulba</a:t>
            </a:r>
            <a:r>
              <a:rPr lang="ru-RU" sz="2400" b="1" u="sng" dirty="0" smtClean="0"/>
              <a:t>»</a:t>
            </a:r>
          </a:p>
          <a:p>
            <a:pPr>
              <a:lnSpc>
                <a:spcPct val="80000"/>
              </a:lnSpc>
              <a:buFontTx/>
              <a:buNone/>
            </a:pPr>
            <a:endParaRPr lang="ru-RU" sz="2400" dirty="0" smtClean="0"/>
          </a:p>
          <a:p>
            <a:pPr>
              <a:lnSpc>
                <a:spcPct val="80000"/>
              </a:lnSpc>
              <a:buFontTx/>
              <a:buNone/>
            </a:pPr>
            <a:endParaRPr lang="hu-HU" sz="2400" dirty="0" smtClean="0"/>
          </a:p>
          <a:p>
            <a:pPr>
              <a:lnSpc>
                <a:spcPct val="80000"/>
              </a:lnSpc>
              <a:buFontTx/>
              <a:buNone/>
            </a:pPr>
            <a:r>
              <a:rPr lang="hu-HU" sz="2400" dirty="0" smtClean="0"/>
              <a:t>„A szeminaristák egyszerre átalakultak: a tegnapi nagy csizmák helyett ezüst patkóval megpatkolt piros szattyáncsizmát húztak; a salavári, mely széles volt, mint a Fekete tenger, ezer ráncban hullott alá és derékban arany zsinórral volt átszorítva; a zsinórról, övről hosszú szíjak lógtak, bojtokkal és egyéb apróságokkal a puskacső tisztításához”.</a:t>
            </a:r>
            <a:endParaRPr lang="hu-HU" sz="2400" dirty="0"/>
          </a:p>
        </p:txBody>
      </p:sp>
      <p:pic>
        <p:nvPicPr>
          <p:cNvPr id="5" name="Picture 2" descr="&amp;vcy;&amp;icy;&amp;kcy;&amp;rcy;&amp;ocy;&amp;jcy;&amp;kcy;&amp;acy; &amp;shcy;&amp;acy;&amp;rcy;&amp;ocy;&amp;vcy;&amp;acy;&amp;rcy;&amp;icy;"/>
          <p:cNvPicPr>
            <a:picLocks noChangeAspect="1" noChangeArrowheads="1"/>
          </p:cNvPicPr>
          <p:nvPr/>
        </p:nvPicPr>
        <p:blipFill>
          <a:blip r:embed="rId2" cstate="print"/>
          <a:srcRect/>
          <a:stretch>
            <a:fillRect/>
          </a:stretch>
        </p:blipFill>
        <p:spPr bwMode="auto">
          <a:xfrm>
            <a:off x="323528" y="3356992"/>
            <a:ext cx="8496944" cy="269287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i168.photobucket.com/albums/u182/periskop_su/Kiev/kiev_maidan_22.jpg"/>
          <p:cNvPicPr>
            <a:picLocks noChangeAspect="1" noChangeArrowheads="1"/>
          </p:cNvPicPr>
          <p:nvPr/>
        </p:nvPicPr>
        <p:blipFill>
          <a:blip r:embed="rId2" r:link="rId3" cstate="print"/>
          <a:srcRect/>
          <a:stretch>
            <a:fillRect/>
          </a:stretch>
        </p:blipFill>
        <p:spPr bwMode="auto">
          <a:xfrm>
            <a:off x="611560" y="188640"/>
            <a:ext cx="4856510" cy="6475347"/>
          </a:xfrm>
          <a:prstGeom prst="rect">
            <a:avLst/>
          </a:prstGeom>
          <a:noFill/>
          <a:ln w="9525">
            <a:noFill/>
            <a:miter lim="800000"/>
            <a:headEnd/>
            <a:tailEnd/>
          </a:ln>
        </p:spPr>
      </p:pic>
      <p:sp>
        <p:nvSpPr>
          <p:cNvPr id="3" name="Téglalap 2"/>
          <p:cNvSpPr/>
          <p:nvPr/>
        </p:nvSpPr>
        <p:spPr>
          <a:xfrm>
            <a:off x="5148064" y="404664"/>
            <a:ext cx="3816425" cy="1292662"/>
          </a:xfrm>
          <a:prstGeom prst="rect">
            <a:avLst/>
          </a:prstGeom>
        </p:spPr>
        <p:txBody>
          <a:bodyPr wrap="square">
            <a:spAutoFit/>
          </a:bodyPr>
          <a:lstStyle/>
          <a:p>
            <a:r>
              <a:rPr lang="hu-HU" b="1" u="sng" dirty="0" err="1" smtClean="0"/>
              <a:t>Mamaj</a:t>
            </a:r>
            <a:r>
              <a:rPr lang="hu-HU" b="1" u="sng" dirty="0" smtClean="0"/>
              <a:t> kozák szobra a Függetlenség terén </a:t>
            </a:r>
          </a:p>
          <a:p>
            <a:endParaRPr lang="hu-HU" b="1" u="sng" dirty="0" smtClean="0"/>
          </a:p>
          <a:p>
            <a:r>
              <a:rPr lang="uk-UA" sz="2400" b="1" u="sng" dirty="0" smtClean="0"/>
              <a:t>“Майдан незалежності”</a:t>
            </a:r>
            <a:endParaRPr lang="hu-HU" sz="2400" u="sng"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395536" y="1052736"/>
            <a:ext cx="8393570" cy="5472608"/>
          </a:xfrm>
          <a:prstGeom prst="rect">
            <a:avLst/>
          </a:prstGeom>
          <a:noFill/>
          <a:ln w="9525">
            <a:noFill/>
            <a:miter lim="800000"/>
            <a:headEnd/>
            <a:tailEnd/>
          </a:ln>
        </p:spPr>
      </p:pic>
      <p:sp>
        <p:nvSpPr>
          <p:cNvPr id="4" name="Téglalap 3"/>
          <p:cNvSpPr/>
          <p:nvPr/>
        </p:nvSpPr>
        <p:spPr>
          <a:xfrm>
            <a:off x="395536" y="0"/>
            <a:ext cx="8424936" cy="584775"/>
          </a:xfrm>
          <a:prstGeom prst="rect">
            <a:avLst/>
          </a:prstGeom>
        </p:spPr>
        <p:txBody>
          <a:bodyPr wrap="square">
            <a:spAutoFit/>
          </a:bodyPr>
          <a:lstStyle/>
          <a:p>
            <a:pPr algn="ctr"/>
            <a:r>
              <a:rPr lang="hu-HU" sz="3200" b="1" u="sng" dirty="0" smtClean="0"/>
              <a:t>Zaporozsjei </a:t>
            </a:r>
            <a:r>
              <a:rPr lang="hu-HU" sz="3200" b="1" u="sng" dirty="0" err="1" smtClean="0"/>
              <a:t>szicsek</a:t>
            </a:r>
            <a:endParaRPr lang="hu-HU" sz="3200" u="sng"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istpravda.com.ua/images/doc/1/6/16c375a-img-2743.jpg"/>
          <p:cNvPicPr>
            <a:picLocks noChangeAspect="1" noChangeArrowheads="1"/>
          </p:cNvPicPr>
          <p:nvPr/>
        </p:nvPicPr>
        <p:blipFill>
          <a:blip r:embed="rId3" cstate="print"/>
          <a:srcRect/>
          <a:stretch>
            <a:fillRect/>
          </a:stretch>
        </p:blipFill>
        <p:spPr bwMode="auto">
          <a:xfrm>
            <a:off x="899592" y="1414330"/>
            <a:ext cx="7560840" cy="4712925"/>
          </a:xfrm>
          <a:prstGeom prst="rect">
            <a:avLst/>
          </a:prstGeom>
          <a:noFill/>
        </p:spPr>
      </p:pic>
      <p:sp>
        <p:nvSpPr>
          <p:cNvPr id="3" name="Téglalap 2"/>
          <p:cNvSpPr/>
          <p:nvPr/>
        </p:nvSpPr>
        <p:spPr>
          <a:xfrm>
            <a:off x="899592" y="260649"/>
            <a:ext cx="7560840" cy="523220"/>
          </a:xfrm>
          <a:prstGeom prst="rect">
            <a:avLst/>
          </a:prstGeom>
        </p:spPr>
        <p:txBody>
          <a:bodyPr wrap="square">
            <a:spAutoFit/>
          </a:bodyPr>
          <a:lstStyle/>
          <a:p>
            <a:r>
              <a:rPr lang="hu-HU" sz="2800" b="1" u="sng" dirty="0" smtClean="0"/>
              <a:t>Dnyeper sellői</a:t>
            </a:r>
            <a:endParaRPr lang="hu-HU" sz="2800" b="1" u="sng"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11560" y="692696"/>
            <a:ext cx="7920880" cy="6924973"/>
          </a:xfrm>
          <a:prstGeom prst="rect">
            <a:avLst/>
          </a:prstGeom>
        </p:spPr>
        <p:txBody>
          <a:bodyPr wrap="square">
            <a:spAutoFit/>
          </a:bodyPr>
          <a:lstStyle/>
          <a:p>
            <a:r>
              <a:rPr lang="ru-RU" sz="4000" b="1" u="sng" dirty="0" smtClean="0"/>
              <a:t>8 </a:t>
            </a:r>
            <a:r>
              <a:rPr lang="hu-HU" sz="4000" b="1" u="sng" dirty="0" err="1" smtClean="0"/>
              <a:t>szics</a:t>
            </a:r>
            <a:r>
              <a:rPr lang="ru-RU" sz="4000" b="1" u="sng" dirty="0" smtClean="0"/>
              <a:t>:</a:t>
            </a:r>
          </a:p>
          <a:p>
            <a:r>
              <a:rPr lang="hu-HU" sz="4000" dirty="0" smtClean="0"/>
              <a:t>1552-1558 </a:t>
            </a:r>
            <a:r>
              <a:rPr lang="hu-HU" sz="4000" dirty="0" err="1" smtClean="0"/>
              <a:t>Horticai</a:t>
            </a:r>
            <a:r>
              <a:rPr lang="hu-HU" sz="4000" dirty="0" smtClean="0"/>
              <a:t> </a:t>
            </a:r>
            <a:r>
              <a:rPr lang="hu-HU" sz="4000" dirty="0" err="1" smtClean="0"/>
              <a:t>Szics</a:t>
            </a:r>
            <a:endParaRPr lang="hu-HU" sz="4000" dirty="0" smtClean="0"/>
          </a:p>
          <a:p>
            <a:r>
              <a:rPr lang="hu-HU" sz="4000" dirty="0" smtClean="0"/>
              <a:t>1564-1593 </a:t>
            </a:r>
            <a:r>
              <a:rPr lang="hu-HU" sz="4000" dirty="0" err="1" smtClean="0"/>
              <a:t>Tomakivszka</a:t>
            </a:r>
            <a:r>
              <a:rPr lang="hu-HU" sz="4000" dirty="0" smtClean="0"/>
              <a:t> </a:t>
            </a:r>
            <a:r>
              <a:rPr lang="hu-HU" sz="4000" dirty="0" err="1" smtClean="0"/>
              <a:t>Szics</a:t>
            </a:r>
            <a:endParaRPr lang="hu-HU" sz="4000" dirty="0" smtClean="0"/>
          </a:p>
          <a:p>
            <a:r>
              <a:rPr lang="hu-HU" sz="4000" dirty="0" smtClean="0"/>
              <a:t>1593-1630 </a:t>
            </a:r>
            <a:r>
              <a:rPr lang="hu-HU" sz="4000" dirty="0" err="1" smtClean="0"/>
              <a:t>Bazavlucka</a:t>
            </a:r>
            <a:r>
              <a:rPr lang="hu-HU" sz="4000" dirty="0" smtClean="0"/>
              <a:t> </a:t>
            </a:r>
            <a:r>
              <a:rPr lang="hu-HU" sz="4000" dirty="0" err="1" smtClean="0"/>
              <a:t>Szics</a:t>
            </a:r>
            <a:endParaRPr lang="hu-HU" sz="4000" dirty="0" smtClean="0"/>
          </a:p>
          <a:p>
            <a:r>
              <a:rPr lang="hu-HU" sz="4000" dirty="0" smtClean="0"/>
              <a:t>1628-1652 </a:t>
            </a:r>
            <a:r>
              <a:rPr lang="hu-HU" sz="4000" dirty="0" err="1" smtClean="0"/>
              <a:t>Mikitinszka</a:t>
            </a:r>
            <a:r>
              <a:rPr lang="hu-HU" sz="4000" dirty="0" smtClean="0"/>
              <a:t> </a:t>
            </a:r>
            <a:r>
              <a:rPr lang="hu-HU" sz="4000" dirty="0" err="1" smtClean="0"/>
              <a:t>Szics</a:t>
            </a:r>
            <a:endParaRPr lang="hu-HU" sz="4000" dirty="0" smtClean="0"/>
          </a:p>
          <a:p>
            <a:r>
              <a:rPr lang="hu-HU" sz="4000" dirty="0" smtClean="0"/>
              <a:t>1652-1709 </a:t>
            </a:r>
            <a:r>
              <a:rPr lang="hu-HU" sz="4000" dirty="0" err="1" smtClean="0"/>
              <a:t>Csortomlikszka</a:t>
            </a:r>
            <a:r>
              <a:rPr lang="hu-HU" sz="4000" dirty="0" smtClean="0"/>
              <a:t> </a:t>
            </a:r>
            <a:r>
              <a:rPr lang="hu-HU" sz="4000" dirty="0" err="1" smtClean="0"/>
              <a:t>Szics</a:t>
            </a:r>
            <a:endParaRPr lang="hu-HU" sz="4000" dirty="0" smtClean="0"/>
          </a:p>
          <a:p>
            <a:r>
              <a:rPr lang="hu-HU" sz="4000" dirty="0" smtClean="0"/>
              <a:t>1709-1711 </a:t>
            </a:r>
            <a:r>
              <a:rPr lang="hu-HU" sz="4000" dirty="0" err="1" smtClean="0"/>
              <a:t>Kamjanszka</a:t>
            </a:r>
            <a:r>
              <a:rPr lang="hu-HU" sz="4000" dirty="0" smtClean="0"/>
              <a:t> </a:t>
            </a:r>
            <a:r>
              <a:rPr lang="hu-HU" sz="4000" dirty="0" err="1" smtClean="0"/>
              <a:t>Szics</a:t>
            </a:r>
            <a:endParaRPr lang="hu-HU" sz="4000" dirty="0" smtClean="0"/>
          </a:p>
          <a:p>
            <a:r>
              <a:rPr lang="hu-HU" sz="4000" dirty="0" smtClean="0"/>
              <a:t>1711-1734 </a:t>
            </a:r>
            <a:r>
              <a:rPr lang="hu-HU" sz="4000" dirty="0" err="1" smtClean="0"/>
              <a:t>Oleskivszka</a:t>
            </a:r>
            <a:r>
              <a:rPr lang="hu-HU" sz="4000" dirty="0" smtClean="0"/>
              <a:t> </a:t>
            </a:r>
            <a:r>
              <a:rPr lang="hu-HU" sz="4000" dirty="0" err="1" smtClean="0"/>
              <a:t>Szics</a:t>
            </a:r>
            <a:endParaRPr lang="hu-HU" sz="4000" dirty="0" smtClean="0"/>
          </a:p>
          <a:p>
            <a:r>
              <a:rPr lang="hu-HU" sz="4000" dirty="0" smtClean="0"/>
              <a:t>1734-1775 Nova (</a:t>
            </a:r>
            <a:r>
              <a:rPr lang="hu-HU" sz="4000" dirty="0" err="1" smtClean="0"/>
              <a:t>Pidpilnenszka</a:t>
            </a:r>
            <a:r>
              <a:rPr lang="hu-HU" sz="4000" dirty="0" smtClean="0"/>
              <a:t>) </a:t>
            </a:r>
            <a:r>
              <a:rPr lang="hu-HU" sz="4000" dirty="0" err="1" smtClean="0"/>
              <a:t>Szics</a:t>
            </a:r>
            <a:endParaRPr lang="hu-HU" sz="4000" dirty="0" smtClean="0"/>
          </a:p>
          <a:p>
            <a:endParaRPr lang="hu-HU" sz="2800" dirty="0" smtClean="0"/>
          </a:p>
          <a:p>
            <a:endParaRPr lang="ru-RU" sz="2800" dirty="0" smtClean="0"/>
          </a:p>
          <a:p>
            <a:endParaRPr lang="ru-RU" sz="2800"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fgbfb"/>
          <p:cNvPicPr>
            <a:picLocks noChangeAspect="1" noChangeArrowheads="1"/>
          </p:cNvPicPr>
          <p:nvPr/>
        </p:nvPicPr>
        <p:blipFill>
          <a:blip r:embed="rId2" cstate="print"/>
          <a:srcRect/>
          <a:stretch>
            <a:fillRect/>
          </a:stretch>
        </p:blipFill>
        <p:spPr bwMode="auto">
          <a:xfrm>
            <a:off x="0" y="114300"/>
            <a:ext cx="4427538" cy="3514725"/>
          </a:xfrm>
          <a:prstGeom prst="rect">
            <a:avLst/>
          </a:prstGeom>
          <a:noFill/>
          <a:ln w="9525">
            <a:noFill/>
            <a:miter lim="800000"/>
            <a:headEnd/>
            <a:tailEnd/>
          </a:ln>
        </p:spPr>
      </p:pic>
      <p:pic>
        <p:nvPicPr>
          <p:cNvPr id="3" name="Picture 5" descr="Файл:Maket.jpg">
            <a:hlinkClick r:id="rId3"/>
          </p:cNvPr>
          <p:cNvPicPr>
            <a:picLocks noChangeAspect="1" noChangeArrowheads="1"/>
          </p:cNvPicPr>
          <p:nvPr/>
        </p:nvPicPr>
        <p:blipFill>
          <a:blip r:embed="rId4" cstate="print"/>
          <a:srcRect/>
          <a:stretch>
            <a:fillRect/>
          </a:stretch>
        </p:blipFill>
        <p:spPr bwMode="auto">
          <a:xfrm>
            <a:off x="4535488" y="188913"/>
            <a:ext cx="4608512" cy="3455987"/>
          </a:xfrm>
          <a:prstGeom prst="rect">
            <a:avLst/>
          </a:prstGeom>
          <a:noFill/>
          <a:ln w="9525">
            <a:noFill/>
            <a:miter lim="800000"/>
            <a:headEnd/>
            <a:tailEnd/>
          </a:ln>
        </p:spPr>
      </p:pic>
      <p:pic>
        <p:nvPicPr>
          <p:cNvPr id="4" name="Picture 3" descr="nhm"/>
          <p:cNvPicPr>
            <a:picLocks noChangeAspect="1" noChangeArrowheads="1"/>
          </p:cNvPicPr>
          <p:nvPr/>
        </p:nvPicPr>
        <p:blipFill>
          <a:blip r:embed="rId5" cstate="print"/>
          <a:srcRect/>
          <a:stretch>
            <a:fillRect/>
          </a:stretch>
        </p:blipFill>
        <p:spPr bwMode="auto">
          <a:xfrm>
            <a:off x="2339975" y="3711575"/>
            <a:ext cx="4821238" cy="31464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Файл:Ukraine states II.jpg">
            <a:hlinkClick r:id="rId2"/>
          </p:cNvPr>
          <p:cNvPicPr>
            <a:picLocks noChangeAspect="1" noChangeArrowheads="1"/>
          </p:cNvPicPr>
          <p:nvPr/>
        </p:nvPicPr>
        <p:blipFill>
          <a:blip r:embed="rId3" cstate="print"/>
          <a:srcRect/>
          <a:stretch>
            <a:fillRect/>
          </a:stretch>
        </p:blipFill>
        <p:spPr bwMode="auto">
          <a:xfrm>
            <a:off x="467544" y="764704"/>
            <a:ext cx="8280400" cy="5832475"/>
          </a:xfrm>
          <a:prstGeom prst="rect">
            <a:avLst/>
          </a:prstGeom>
          <a:noFill/>
          <a:ln w="9525">
            <a:noFill/>
            <a:miter lim="800000"/>
            <a:headEnd/>
            <a:tailEnd/>
          </a:ln>
        </p:spPr>
      </p:pic>
      <p:sp>
        <p:nvSpPr>
          <p:cNvPr id="3" name="Téglalap 2"/>
          <p:cNvSpPr/>
          <p:nvPr/>
        </p:nvSpPr>
        <p:spPr>
          <a:xfrm>
            <a:off x="395536" y="188640"/>
            <a:ext cx="8352928" cy="461665"/>
          </a:xfrm>
          <a:prstGeom prst="rect">
            <a:avLst/>
          </a:prstGeom>
        </p:spPr>
        <p:txBody>
          <a:bodyPr wrap="square">
            <a:spAutoFit/>
          </a:bodyPr>
          <a:lstStyle/>
          <a:p>
            <a:pPr algn="ctr"/>
            <a:r>
              <a:rPr lang="hu-HU" sz="2400" b="1" u="sng" dirty="0" smtClean="0"/>
              <a:t>Államalakulatok a mai Ukrajna területén a II. évezredben</a:t>
            </a:r>
            <a:endParaRPr lang="ru-RU" sz="2400" b="1" u="sng"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74_Dm_Vyshnevetski"/>
          <p:cNvPicPr>
            <a:picLocks noChangeAspect="1" noChangeArrowheads="1"/>
          </p:cNvPicPr>
          <p:nvPr/>
        </p:nvPicPr>
        <p:blipFill>
          <a:blip r:embed="rId2" cstate="print"/>
          <a:srcRect/>
          <a:stretch>
            <a:fillRect/>
          </a:stretch>
        </p:blipFill>
        <p:spPr bwMode="auto">
          <a:xfrm>
            <a:off x="2555776" y="836712"/>
            <a:ext cx="3854910" cy="5687937"/>
          </a:xfrm>
          <a:prstGeom prst="rect">
            <a:avLst/>
          </a:prstGeom>
          <a:noFill/>
          <a:ln w="9525">
            <a:noFill/>
            <a:miter lim="800000"/>
            <a:headEnd/>
            <a:tailEnd/>
          </a:ln>
        </p:spPr>
      </p:pic>
      <p:sp>
        <p:nvSpPr>
          <p:cNvPr id="3" name="Téglalap 2"/>
          <p:cNvSpPr/>
          <p:nvPr/>
        </p:nvSpPr>
        <p:spPr>
          <a:xfrm>
            <a:off x="323528" y="188641"/>
            <a:ext cx="8496944" cy="461665"/>
          </a:xfrm>
          <a:prstGeom prst="rect">
            <a:avLst/>
          </a:prstGeom>
        </p:spPr>
        <p:txBody>
          <a:bodyPr wrap="square">
            <a:spAutoFit/>
          </a:bodyPr>
          <a:lstStyle/>
          <a:p>
            <a:pPr algn="ctr"/>
            <a:r>
              <a:rPr lang="hu-HU" sz="2400" b="1" u="sng" dirty="0" err="1" smtClean="0"/>
              <a:t>Dmitro</a:t>
            </a:r>
            <a:r>
              <a:rPr lang="hu-HU" sz="2400" b="1" u="sng" dirty="0" smtClean="0"/>
              <a:t> </a:t>
            </a:r>
            <a:r>
              <a:rPr lang="hu-HU" sz="2400" b="1" u="sng" dirty="0" err="1" smtClean="0"/>
              <a:t>Visneveckij</a:t>
            </a:r>
            <a:r>
              <a:rPr lang="hu-HU" sz="2400" b="1" u="sng" dirty="0" smtClean="0"/>
              <a:t> fejedelem </a:t>
            </a:r>
            <a:r>
              <a:rPr lang="ru-RU" sz="2400" b="1" u="sng" dirty="0" smtClean="0"/>
              <a:t>«</a:t>
            </a:r>
            <a:r>
              <a:rPr lang="hu-HU" sz="2400" b="1" u="sng" dirty="0" err="1" smtClean="0"/>
              <a:t>Bajda</a:t>
            </a:r>
            <a:r>
              <a:rPr lang="ru-RU" sz="2400" b="1" u="sng" dirty="0" smtClean="0"/>
              <a:t>» (1516 – 1563)</a:t>
            </a:r>
            <a:endParaRPr lang="hu-HU" sz="2400" u="sng"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51520" y="332656"/>
            <a:ext cx="4104456" cy="559312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5076056" y="188640"/>
            <a:ext cx="3734204" cy="4835992"/>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5148064" y="4941168"/>
            <a:ext cx="3642494" cy="175775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483768" y="1268760"/>
            <a:ext cx="5472608" cy="4596323"/>
          </a:xfrm>
          <a:prstGeom prst="rect">
            <a:avLst/>
          </a:prstGeom>
        </p:spPr>
        <p:txBody>
          <a:bodyPr wrap="square">
            <a:spAutoFit/>
          </a:bodyPr>
          <a:lstStyle/>
          <a:p>
            <a:r>
              <a:rPr lang="hu-HU" sz="2400" i="1" dirty="0" err="1" smtClean="0"/>
              <a:t>Zatuliviter</a:t>
            </a:r>
            <a:r>
              <a:rPr lang="hu-HU" sz="2400" i="1" dirty="0" smtClean="0"/>
              <a:t> - „</a:t>
            </a:r>
            <a:r>
              <a:rPr lang="hu-HU" sz="2400" i="1" dirty="0" err="1" smtClean="0"/>
              <a:t>Takardelszél</a:t>
            </a:r>
            <a:r>
              <a:rPr lang="hu-HU" sz="2400" i="1" dirty="0" smtClean="0"/>
              <a:t>”</a:t>
            </a:r>
            <a:endParaRPr lang="hu-HU" sz="2400" dirty="0" smtClean="0"/>
          </a:p>
          <a:p>
            <a:r>
              <a:rPr lang="hu-HU" sz="2400" dirty="0" smtClean="0"/>
              <a:t> </a:t>
            </a:r>
            <a:r>
              <a:rPr lang="hu-HU" sz="2400" i="1" dirty="0" err="1" smtClean="0"/>
              <a:t>Pidkujmuha</a:t>
            </a:r>
            <a:r>
              <a:rPr lang="hu-HU" sz="2400" i="1" dirty="0" smtClean="0"/>
              <a:t> - „</a:t>
            </a:r>
            <a:r>
              <a:rPr lang="hu-HU" sz="2400" i="1" dirty="0" err="1" smtClean="0"/>
              <a:t>Patkoldmeglégy</a:t>
            </a:r>
            <a:r>
              <a:rPr lang="hu-HU" sz="2400" i="1" dirty="0" smtClean="0"/>
              <a:t>”</a:t>
            </a:r>
            <a:endParaRPr lang="hu-HU" sz="2400" dirty="0" smtClean="0"/>
          </a:p>
          <a:p>
            <a:r>
              <a:rPr lang="hu-HU" sz="2400" dirty="0" smtClean="0"/>
              <a:t> </a:t>
            </a:r>
            <a:r>
              <a:rPr lang="hu-HU" sz="2400" i="1" dirty="0" err="1" smtClean="0"/>
              <a:t>Krutihviszt</a:t>
            </a:r>
            <a:r>
              <a:rPr lang="hu-HU" sz="2400" i="1" dirty="0" smtClean="0"/>
              <a:t> - „</a:t>
            </a:r>
            <a:r>
              <a:rPr lang="hu-HU" sz="2400" i="1" dirty="0" err="1" smtClean="0"/>
              <a:t>Forgasdfarok</a:t>
            </a:r>
            <a:r>
              <a:rPr lang="hu-HU" sz="2400" i="1" dirty="0" smtClean="0"/>
              <a:t>”</a:t>
            </a:r>
            <a:endParaRPr lang="hu-HU" sz="2400" dirty="0" smtClean="0"/>
          </a:p>
          <a:p>
            <a:r>
              <a:rPr lang="hu-HU" sz="2400" dirty="0" smtClean="0"/>
              <a:t> </a:t>
            </a:r>
            <a:r>
              <a:rPr lang="hu-HU" sz="2400" i="1" dirty="0" err="1" smtClean="0"/>
              <a:t>Variborscs</a:t>
            </a:r>
            <a:r>
              <a:rPr lang="hu-HU" sz="2400" i="1" dirty="0" smtClean="0"/>
              <a:t> - „</a:t>
            </a:r>
            <a:r>
              <a:rPr lang="hu-HU" sz="2400" i="1" dirty="0" err="1" smtClean="0"/>
              <a:t>Főzzélborscs</a:t>
            </a:r>
            <a:r>
              <a:rPr lang="hu-HU" sz="2400" i="1" dirty="0" smtClean="0"/>
              <a:t>”</a:t>
            </a:r>
            <a:endParaRPr lang="hu-HU" sz="2400" dirty="0" smtClean="0"/>
          </a:p>
          <a:p>
            <a:r>
              <a:rPr lang="hu-HU" sz="2400" dirty="0" smtClean="0"/>
              <a:t> </a:t>
            </a:r>
            <a:r>
              <a:rPr lang="hu-HU" sz="2400" i="1" dirty="0" err="1" smtClean="0"/>
              <a:t>Rozdajbida</a:t>
            </a:r>
            <a:r>
              <a:rPr lang="hu-HU" sz="2400" dirty="0" smtClean="0"/>
              <a:t> - </a:t>
            </a:r>
            <a:r>
              <a:rPr lang="hu-HU" sz="2400" i="1" dirty="0" smtClean="0"/>
              <a:t>„</a:t>
            </a:r>
            <a:r>
              <a:rPr lang="hu-HU" sz="2400" i="1" dirty="0" err="1" smtClean="0"/>
              <a:t>Oszdszétbaj</a:t>
            </a:r>
            <a:r>
              <a:rPr lang="hu-HU" sz="2400" i="1" dirty="0" smtClean="0"/>
              <a:t>”</a:t>
            </a:r>
            <a:endParaRPr lang="hu-HU" sz="2400" dirty="0" smtClean="0"/>
          </a:p>
          <a:p>
            <a:r>
              <a:rPr lang="hu-HU" sz="2400" i="1" dirty="0" err="1" smtClean="0"/>
              <a:t>Cidibraha</a:t>
            </a:r>
            <a:r>
              <a:rPr lang="hu-HU" sz="2400" dirty="0" smtClean="0"/>
              <a:t> - </a:t>
            </a:r>
            <a:r>
              <a:rPr lang="hu-HU" sz="2400" i="1" dirty="0" smtClean="0"/>
              <a:t>„</a:t>
            </a:r>
            <a:r>
              <a:rPr lang="hu-HU" sz="2400" i="1" dirty="0" err="1" smtClean="0"/>
              <a:t>Szűrdmegsör</a:t>
            </a:r>
            <a:r>
              <a:rPr lang="hu-HU" sz="2400" i="1" dirty="0" smtClean="0"/>
              <a:t>”</a:t>
            </a:r>
            <a:endParaRPr lang="hu-HU" sz="2400" dirty="0" smtClean="0"/>
          </a:p>
          <a:p>
            <a:r>
              <a:rPr lang="hu-HU" sz="2400" dirty="0" smtClean="0"/>
              <a:t> </a:t>
            </a:r>
            <a:r>
              <a:rPr lang="hu-HU" sz="2400" i="1" dirty="0" err="1" smtClean="0"/>
              <a:t>Ubijvovk</a:t>
            </a:r>
            <a:r>
              <a:rPr lang="hu-HU" sz="2400" i="1" dirty="0" smtClean="0"/>
              <a:t> - „</a:t>
            </a:r>
            <a:r>
              <a:rPr lang="hu-HU" sz="2400" i="1" dirty="0" err="1" smtClean="0"/>
              <a:t>Öldmegfarkas</a:t>
            </a:r>
            <a:r>
              <a:rPr lang="hu-HU" sz="2400" i="1" dirty="0" smtClean="0"/>
              <a:t>”</a:t>
            </a:r>
            <a:endParaRPr lang="hu-HU" sz="2400" dirty="0" smtClean="0"/>
          </a:p>
          <a:p>
            <a:r>
              <a:rPr lang="hu-HU" sz="2400" dirty="0" smtClean="0"/>
              <a:t> </a:t>
            </a:r>
            <a:r>
              <a:rPr lang="hu-HU" sz="2400" i="1" dirty="0" err="1" smtClean="0"/>
              <a:t>Neizsborscs</a:t>
            </a:r>
            <a:r>
              <a:rPr lang="hu-HU" sz="2400" i="1" dirty="0" smtClean="0"/>
              <a:t> - „</a:t>
            </a:r>
            <a:r>
              <a:rPr lang="hu-HU" sz="2400" i="1" dirty="0" err="1" smtClean="0"/>
              <a:t>Neegyélborscs</a:t>
            </a:r>
            <a:r>
              <a:rPr lang="hu-HU" sz="2400" i="1" dirty="0" smtClean="0"/>
              <a:t>”</a:t>
            </a:r>
            <a:endParaRPr lang="hu-HU" sz="2400" dirty="0" smtClean="0"/>
          </a:p>
          <a:p>
            <a:r>
              <a:rPr lang="hu-HU" sz="2400" dirty="0" smtClean="0"/>
              <a:t> </a:t>
            </a:r>
            <a:r>
              <a:rPr lang="hu-HU" sz="2400" i="1" dirty="0" err="1" smtClean="0"/>
              <a:t>Nedajkasa</a:t>
            </a:r>
            <a:r>
              <a:rPr lang="hu-HU" sz="2400" i="1" dirty="0" smtClean="0"/>
              <a:t> - „</a:t>
            </a:r>
            <a:r>
              <a:rPr lang="hu-HU" sz="2400" i="1" dirty="0" err="1" smtClean="0"/>
              <a:t>Neadjkása</a:t>
            </a:r>
            <a:r>
              <a:rPr lang="hu-HU" sz="2400" i="1" dirty="0" smtClean="0"/>
              <a:t>”</a:t>
            </a:r>
            <a:endParaRPr lang="hu-HU" sz="2400" dirty="0" smtClean="0"/>
          </a:p>
          <a:p>
            <a:r>
              <a:rPr lang="hu-HU" sz="2400" dirty="0" smtClean="0"/>
              <a:t> </a:t>
            </a:r>
            <a:r>
              <a:rPr lang="hu-HU" sz="2400" i="1" dirty="0" err="1" smtClean="0"/>
              <a:t>Nepijvoda</a:t>
            </a:r>
            <a:r>
              <a:rPr lang="hu-HU" sz="2400" i="1" dirty="0" smtClean="0"/>
              <a:t> - „</a:t>
            </a:r>
            <a:r>
              <a:rPr lang="hu-HU" sz="2400" i="1" dirty="0" err="1" smtClean="0"/>
              <a:t>Neigyálvíz</a:t>
            </a:r>
            <a:r>
              <a:rPr lang="hu-HU" sz="2400" i="1" dirty="0" smtClean="0"/>
              <a:t>”</a:t>
            </a:r>
            <a:endParaRPr lang="hu-HU" sz="2400" dirty="0" smtClean="0"/>
          </a:p>
          <a:p>
            <a:r>
              <a:rPr lang="hu-HU" sz="2400" dirty="0" smtClean="0"/>
              <a:t> </a:t>
            </a:r>
            <a:r>
              <a:rPr lang="hu-HU" sz="2400" i="1" dirty="0" err="1" smtClean="0"/>
              <a:t>Nepijpivo</a:t>
            </a:r>
            <a:r>
              <a:rPr lang="hu-HU" sz="2400" i="1" dirty="0" smtClean="0"/>
              <a:t> - „</a:t>
            </a:r>
            <a:r>
              <a:rPr lang="hu-HU" sz="2400" i="1" dirty="0" err="1" smtClean="0"/>
              <a:t>Neigyálsör</a:t>
            </a:r>
            <a:r>
              <a:rPr lang="hu-HU" sz="2400" i="1" dirty="0" smtClean="0"/>
              <a:t>”</a:t>
            </a:r>
            <a:endParaRPr lang="hu-HU" sz="2400" dirty="0" smtClean="0"/>
          </a:p>
          <a:p>
            <a:r>
              <a:rPr lang="hu-HU" sz="2400" i="1" dirty="0" smtClean="0"/>
              <a:t> </a:t>
            </a:r>
            <a:r>
              <a:rPr lang="hu-HU" sz="2400" i="1" dirty="0" err="1" smtClean="0"/>
              <a:t>Nesvjatipaska</a:t>
            </a:r>
            <a:r>
              <a:rPr lang="hu-HU" sz="2400" i="1" dirty="0" smtClean="0"/>
              <a:t> - „</a:t>
            </a:r>
            <a:r>
              <a:rPr lang="hu-HU" sz="2400" i="1" dirty="0" err="1" smtClean="0"/>
              <a:t>Neszenteldpászka</a:t>
            </a:r>
            <a:r>
              <a:rPr lang="hu-HU" sz="2400" i="1" dirty="0" smtClean="0"/>
              <a:t>”</a:t>
            </a:r>
            <a:endParaRPr lang="hu-HU" sz="2400" i="1" dirty="0"/>
          </a:p>
        </p:txBody>
      </p:sp>
      <p:sp>
        <p:nvSpPr>
          <p:cNvPr id="3" name="Téglalap 2"/>
          <p:cNvSpPr/>
          <p:nvPr/>
        </p:nvSpPr>
        <p:spPr>
          <a:xfrm>
            <a:off x="755576" y="404665"/>
            <a:ext cx="7776863" cy="646331"/>
          </a:xfrm>
          <a:prstGeom prst="rect">
            <a:avLst/>
          </a:prstGeom>
        </p:spPr>
        <p:txBody>
          <a:bodyPr wrap="square">
            <a:spAutoFit/>
          </a:bodyPr>
          <a:lstStyle/>
          <a:p>
            <a:pPr algn="ctr"/>
            <a:r>
              <a:rPr lang="hu-HU" sz="3600" b="1" u="sng" dirty="0" smtClean="0"/>
              <a:t>Kozákok ragadványnevei</a:t>
            </a:r>
            <a:endParaRPr lang="hu-HU" sz="3600" u="sng"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971600" y="620688"/>
            <a:ext cx="4824536" cy="5331588"/>
          </a:xfrm>
          <a:prstGeom prst="rect">
            <a:avLst/>
          </a:prstGeom>
        </p:spPr>
        <p:txBody>
          <a:bodyPr wrap="square">
            <a:spAutoFit/>
          </a:bodyPr>
          <a:lstStyle/>
          <a:p>
            <a:pPr marL="342900" indent="-342900" algn="ctr">
              <a:lnSpc>
                <a:spcPct val="70000"/>
              </a:lnSpc>
              <a:spcBef>
                <a:spcPct val="20000"/>
              </a:spcBef>
            </a:pPr>
            <a:endParaRPr lang="hu-HU" sz="2800" b="1" u="sng" dirty="0" smtClean="0">
              <a:solidFill>
                <a:schemeClr val="accent2"/>
              </a:solidFill>
            </a:endParaRPr>
          </a:p>
          <a:p>
            <a:pPr marL="342900" indent="-342900" algn="ctr">
              <a:lnSpc>
                <a:spcPct val="70000"/>
              </a:lnSpc>
              <a:spcBef>
                <a:spcPct val="20000"/>
              </a:spcBef>
            </a:pPr>
            <a:r>
              <a:rPr lang="hu-HU" sz="2400" b="1" u="sng" dirty="0" smtClean="0">
                <a:solidFill>
                  <a:schemeClr val="accent2"/>
                </a:solidFill>
              </a:rPr>
              <a:t>Ivan </a:t>
            </a:r>
            <a:r>
              <a:rPr lang="hu-HU" sz="2400" b="1" i="1" u="sng" dirty="0" err="1" smtClean="0">
                <a:solidFill>
                  <a:schemeClr val="accent2"/>
                </a:solidFill>
              </a:rPr>
              <a:t>Pidkova</a:t>
            </a:r>
            <a:r>
              <a:rPr lang="hu-HU" sz="2400" dirty="0" smtClean="0">
                <a:solidFill>
                  <a:schemeClr val="accent2"/>
                </a:solidFill>
              </a:rPr>
              <a:t> (</a:t>
            </a:r>
            <a:r>
              <a:rPr lang="hu-HU" sz="2400" i="1" dirty="0" smtClean="0">
                <a:solidFill>
                  <a:schemeClr val="accent2"/>
                </a:solidFill>
              </a:rPr>
              <a:t>„Patkó Iván”</a:t>
            </a:r>
            <a:r>
              <a:rPr lang="hu-HU" sz="2400" dirty="0" smtClean="0">
                <a:solidFill>
                  <a:schemeClr val="accent2"/>
                </a:solidFill>
              </a:rPr>
              <a:t>) atamán - rendkívüli erejéről kapta nevét. Egyetlen portréja alatt, mely egy XVII. századi lengyel albumban maradt fenn, a következő felirat olvasható: </a:t>
            </a:r>
          </a:p>
          <a:p>
            <a:pPr marL="342900" indent="-342900">
              <a:lnSpc>
                <a:spcPct val="70000"/>
              </a:lnSpc>
              <a:spcBef>
                <a:spcPct val="20000"/>
              </a:spcBef>
            </a:pPr>
            <a:endParaRPr lang="hu-HU" sz="2400" dirty="0" smtClean="0">
              <a:solidFill>
                <a:schemeClr val="accent2"/>
              </a:solidFill>
            </a:endParaRPr>
          </a:p>
          <a:p>
            <a:pPr marL="342900" indent="-342900" algn="ctr">
              <a:lnSpc>
                <a:spcPct val="70000"/>
              </a:lnSpc>
              <a:spcBef>
                <a:spcPct val="20000"/>
              </a:spcBef>
            </a:pPr>
            <a:r>
              <a:rPr lang="hu-HU" sz="2400" dirty="0" smtClean="0">
                <a:solidFill>
                  <a:schemeClr val="accent2"/>
                </a:solidFill>
              </a:rPr>
              <a:t>„Olyan erős volt, hogy nem csak a patkót törte el, hanem a tallért is, és, ha benyomta a tallért a fába, azt onnan ki kellett vágni. Megfogta a hátsó kereket, és így állította meg a hatfogatú szekeret. A szablyát a térdén törte el. Fogával emelt fel egy mézzel teli kishordót és a saját fején dobta át. Kezébe vette az ökör szarvát és áttörte </a:t>
            </a:r>
            <a:r>
              <a:rPr lang="hu-HU" sz="2800" dirty="0" smtClean="0">
                <a:solidFill>
                  <a:schemeClr val="accent2"/>
                </a:solidFill>
              </a:rPr>
              <a:t>vele a kaput” </a:t>
            </a:r>
            <a:endParaRPr lang="hu-HU" sz="2800" dirty="0">
              <a:solidFill>
                <a:schemeClr val="accent2"/>
              </a:solidFill>
            </a:endParaRPr>
          </a:p>
        </p:txBody>
      </p:sp>
      <p:pic>
        <p:nvPicPr>
          <p:cNvPr id="6146" name="Picture 2" descr="http://gvizdivtsi.org.ua/wp-content/uploads/2011/07/Pidkova_Iv-300x290.jpg"/>
          <p:cNvPicPr>
            <a:picLocks noChangeAspect="1" noChangeArrowheads="1"/>
          </p:cNvPicPr>
          <p:nvPr/>
        </p:nvPicPr>
        <p:blipFill>
          <a:blip r:embed="rId2" cstate="print"/>
          <a:srcRect/>
          <a:stretch>
            <a:fillRect/>
          </a:stretch>
        </p:blipFill>
        <p:spPr bwMode="auto">
          <a:xfrm>
            <a:off x="5868144" y="692696"/>
            <a:ext cx="2918749" cy="2808312"/>
          </a:xfrm>
          <a:prstGeom prst="rect">
            <a:avLst/>
          </a:prstGeom>
          <a:noFill/>
        </p:spPr>
      </p:pic>
    </p:spTree>
    <p:extLst>
      <p:ext uri="{BB962C8B-B14F-4D97-AF65-F5344CB8AC3E}">
        <p14:creationId xmlns:p14="http://schemas.microsoft.com/office/powerpoint/2010/main" val="1502086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mp;Fcy;&amp;acy;&amp;jcy;&amp;lcy;:Samokysh Kryvinis 2.jpg"/>
          <p:cNvPicPr>
            <a:picLocks noChangeAspect="1" noChangeArrowheads="1"/>
          </p:cNvPicPr>
          <p:nvPr/>
        </p:nvPicPr>
        <p:blipFill>
          <a:blip r:embed="rId2" cstate="print"/>
          <a:srcRect/>
          <a:stretch>
            <a:fillRect/>
          </a:stretch>
        </p:blipFill>
        <p:spPr bwMode="auto">
          <a:xfrm>
            <a:off x="395536" y="836712"/>
            <a:ext cx="8543549" cy="5329040"/>
          </a:xfrm>
          <a:prstGeom prst="rect">
            <a:avLst/>
          </a:prstGeom>
          <a:noFill/>
        </p:spPr>
      </p:pic>
      <p:sp>
        <p:nvSpPr>
          <p:cNvPr id="3" name="Téglalap 2"/>
          <p:cNvSpPr/>
          <p:nvPr/>
        </p:nvSpPr>
        <p:spPr>
          <a:xfrm>
            <a:off x="467544" y="260649"/>
            <a:ext cx="8424936" cy="400110"/>
          </a:xfrm>
          <a:prstGeom prst="rect">
            <a:avLst/>
          </a:prstGeom>
        </p:spPr>
        <p:txBody>
          <a:bodyPr wrap="square">
            <a:spAutoFit/>
          </a:bodyPr>
          <a:lstStyle/>
          <a:p>
            <a:pPr algn="ctr"/>
            <a:r>
              <a:rPr lang="hu-HU" sz="2000" b="1" u="sng" dirty="0" smtClean="0"/>
              <a:t>Mikola </a:t>
            </a:r>
            <a:r>
              <a:rPr lang="hu-HU" sz="2000" b="1" u="sng" dirty="0" err="1" smtClean="0"/>
              <a:t>Szamokis</a:t>
            </a:r>
            <a:r>
              <a:rPr lang="hu-HU" sz="2000" b="1" u="sng" dirty="0" smtClean="0"/>
              <a:t> </a:t>
            </a:r>
            <a:r>
              <a:rPr lang="ru-RU" sz="2000" b="1" u="sng" dirty="0" smtClean="0"/>
              <a:t>(1860 — 1944)</a:t>
            </a:r>
            <a:r>
              <a:rPr lang="hu-HU" sz="2000" b="1" u="sng" dirty="0" smtClean="0"/>
              <a:t> M. </a:t>
            </a:r>
            <a:r>
              <a:rPr lang="hu-HU" sz="2000" b="1" u="sng" dirty="0" err="1" smtClean="0"/>
              <a:t>Krivonisz</a:t>
            </a:r>
            <a:r>
              <a:rPr lang="hu-HU" sz="2000" b="1" u="sng" dirty="0" smtClean="0"/>
              <a:t> csatája Ja. </a:t>
            </a:r>
            <a:r>
              <a:rPr lang="hu-HU" sz="2000" b="1" u="sng" dirty="0" err="1" smtClean="0"/>
              <a:t>Visneveckijjel</a:t>
            </a:r>
            <a:endParaRPr lang="hu-HU" sz="2000" b="1" u="sng"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truktura_1"/>
          <p:cNvPicPr>
            <a:picLocks noChangeAspect="1" noChangeArrowheads="1"/>
          </p:cNvPicPr>
          <p:nvPr/>
        </p:nvPicPr>
        <p:blipFill>
          <a:blip r:embed="rId2" cstate="print"/>
          <a:srcRect/>
          <a:stretch>
            <a:fillRect/>
          </a:stretch>
        </p:blipFill>
        <p:spPr bwMode="auto">
          <a:xfrm>
            <a:off x="1907704" y="548680"/>
            <a:ext cx="5753100" cy="7486650"/>
          </a:xfrm>
          <a:prstGeom prst="rect">
            <a:avLst/>
          </a:prstGeom>
          <a:noFill/>
        </p:spPr>
      </p:pic>
      <p:sp>
        <p:nvSpPr>
          <p:cNvPr id="3" name="Téglalap 2"/>
          <p:cNvSpPr/>
          <p:nvPr/>
        </p:nvSpPr>
        <p:spPr>
          <a:xfrm>
            <a:off x="323528" y="188640"/>
            <a:ext cx="8496944" cy="523220"/>
          </a:xfrm>
          <a:prstGeom prst="rect">
            <a:avLst/>
          </a:prstGeom>
        </p:spPr>
        <p:txBody>
          <a:bodyPr wrap="square">
            <a:spAutoFit/>
          </a:bodyPr>
          <a:lstStyle/>
          <a:p>
            <a:pPr algn="ctr"/>
            <a:r>
              <a:rPr lang="hu-HU" sz="2800" b="1" u="sng" dirty="0" smtClean="0"/>
              <a:t>A kozák katonai köztársaság </a:t>
            </a:r>
            <a:endParaRPr lang="hu-HU" sz="2800" u="sng"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File:Khmelnytskyi Chernihiv.jpg"/>
          <p:cNvPicPr>
            <a:picLocks noChangeAspect="1" noChangeArrowheads="1"/>
          </p:cNvPicPr>
          <p:nvPr/>
        </p:nvPicPr>
        <p:blipFill>
          <a:blip r:embed="rId2" cstate="print"/>
          <a:srcRect/>
          <a:stretch>
            <a:fillRect/>
          </a:stretch>
        </p:blipFill>
        <p:spPr bwMode="auto">
          <a:xfrm>
            <a:off x="185274" y="476672"/>
            <a:ext cx="4754702" cy="5798418"/>
          </a:xfrm>
          <a:prstGeom prst="rect">
            <a:avLst/>
          </a:prstGeom>
          <a:noFill/>
        </p:spPr>
      </p:pic>
      <p:sp>
        <p:nvSpPr>
          <p:cNvPr id="3" name="Téglalap 2"/>
          <p:cNvSpPr/>
          <p:nvPr/>
        </p:nvSpPr>
        <p:spPr>
          <a:xfrm>
            <a:off x="5292080" y="476673"/>
            <a:ext cx="3456384" cy="646331"/>
          </a:xfrm>
          <a:prstGeom prst="rect">
            <a:avLst/>
          </a:prstGeom>
        </p:spPr>
        <p:txBody>
          <a:bodyPr wrap="square">
            <a:spAutoFit/>
          </a:bodyPr>
          <a:lstStyle/>
          <a:p>
            <a:r>
              <a:rPr lang="hu-HU" b="1" u="sng" dirty="0" err="1" smtClean="0"/>
              <a:t>Bohdan</a:t>
            </a:r>
            <a:r>
              <a:rPr lang="hu-HU" b="1" u="sng" dirty="0" smtClean="0"/>
              <a:t> Hmelnickij  (1595-1657)</a:t>
            </a:r>
            <a:r>
              <a:rPr lang="uk-UA" b="1" u="sng" dirty="0" smtClean="0"/>
              <a:t>. </a:t>
            </a:r>
            <a:r>
              <a:rPr lang="hu-HU" b="1" u="sng" dirty="0" smtClean="0"/>
              <a:t>XVII</a:t>
            </a:r>
            <a:r>
              <a:rPr lang="uk-UA" b="1" u="sng" dirty="0" smtClean="0"/>
              <a:t> </a:t>
            </a:r>
            <a:r>
              <a:rPr lang="hu-HU" b="1" u="sng" dirty="0" smtClean="0"/>
              <a:t>sz. közepe</a:t>
            </a:r>
            <a:endParaRPr lang="hu-HU" dirty="0"/>
          </a:p>
        </p:txBody>
      </p:sp>
      <p:pic>
        <p:nvPicPr>
          <p:cNvPr id="81922" name="Picture 2" descr="Файл:Chmelnicki Hondius 1.png"/>
          <p:cNvPicPr>
            <a:picLocks noChangeAspect="1" noChangeArrowheads="1"/>
          </p:cNvPicPr>
          <p:nvPr/>
        </p:nvPicPr>
        <p:blipFill>
          <a:blip r:embed="rId3" cstate="print"/>
          <a:srcRect/>
          <a:stretch>
            <a:fillRect/>
          </a:stretch>
        </p:blipFill>
        <p:spPr bwMode="auto">
          <a:xfrm>
            <a:off x="5294036" y="1268760"/>
            <a:ext cx="3677578" cy="4608512"/>
          </a:xfrm>
          <a:prstGeom prst="rect">
            <a:avLst/>
          </a:prstGeom>
          <a:noFill/>
          <a:ln w="9525">
            <a:noFill/>
            <a:miter lim="800000"/>
            <a:headEnd/>
            <a:tailEnd/>
          </a:ln>
        </p:spPr>
      </p:pic>
      <p:sp>
        <p:nvSpPr>
          <p:cNvPr id="5" name="Téglalap 4"/>
          <p:cNvSpPr/>
          <p:nvPr/>
        </p:nvSpPr>
        <p:spPr>
          <a:xfrm>
            <a:off x="5364088" y="5877272"/>
            <a:ext cx="3366120" cy="369332"/>
          </a:xfrm>
          <a:prstGeom prst="rect">
            <a:avLst/>
          </a:prstGeom>
        </p:spPr>
        <p:txBody>
          <a:bodyPr wrap="square">
            <a:spAutoFit/>
          </a:bodyPr>
          <a:lstStyle/>
          <a:p>
            <a:r>
              <a:rPr lang="hu-HU" b="1" u="sng" dirty="0" smtClean="0"/>
              <a:t>V</a:t>
            </a:r>
            <a:r>
              <a:rPr lang="hu-HU" b="1" u="sng" dirty="0" err="1" smtClean="0"/>
              <a:t>. Hondius </a:t>
            </a:r>
            <a:r>
              <a:rPr lang="hu-HU" b="1" u="sng" dirty="0" smtClean="0"/>
              <a:t>metszete, VII. sz.</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mp;Pcy;&amp;rcy;&amp;acy;&amp;pcy;&amp;ocy;&amp;rcy;&amp;icy; &amp;tcy;&amp;acy; &amp;kcy;&amp;ocy;&amp;rcy;&amp;ocy;&amp;gcy;&amp;ocy;&amp;vcy;&amp;icy; &amp;zcy;&amp;acy;&amp;pcy;&amp;ocy;&amp;rcy;&amp;ocy;&amp;zhcy;&amp;scy;&amp;softcy;&amp;kcy;&amp;icy;&amp;khcy; &amp;kcy;&amp;ocy;&amp;zcy;&amp;acy;&amp;kcy;&amp;iukcy;&amp;vcy;"/>
          <p:cNvPicPr>
            <a:picLocks noChangeAspect="1" noChangeArrowheads="1"/>
          </p:cNvPicPr>
          <p:nvPr/>
        </p:nvPicPr>
        <p:blipFill>
          <a:blip r:embed="rId2" cstate="print"/>
          <a:srcRect/>
          <a:stretch>
            <a:fillRect/>
          </a:stretch>
        </p:blipFill>
        <p:spPr bwMode="auto">
          <a:xfrm>
            <a:off x="0" y="260648"/>
            <a:ext cx="7056784" cy="4716648"/>
          </a:xfrm>
          <a:prstGeom prst="rect">
            <a:avLst/>
          </a:prstGeom>
          <a:noFill/>
        </p:spPr>
      </p:pic>
      <p:pic>
        <p:nvPicPr>
          <p:cNvPr id="47108" name="Picture 4" descr="&amp;Pcy;&amp;rcy;&amp;acy;&amp;pcy;&amp;ocy;&amp;rcy;&amp;icy; &amp;tcy;&amp;acy; &amp;kcy;&amp;ocy;&amp;rcy;&amp;ocy;&amp;gcy;&amp;ocy;&amp;vcy;&amp;icy; &amp;zcy;&amp;acy;&amp;pcy;&amp;ocy;&amp;rcy;&amp;ocy;&amp;zhcy;&amp;scy;&amp;softcy;&amp;kcy;&amp;icy;&amp;khcy; &amp;kcy;&amp;ocy;&amp;zcy;&amp;acy;&amp;kcy;&amp;iukcy;&amp;vcy;"/>
          <p:cNvPicPr>
            <a:picLocks noChangeAspect="1" noChangeArrowheads="1"/>
          </p:cNvPicPr>
          <p:nvPr/>
        </p:nvPicPr>
        <p:blipFill>
          <a:blip r:embed="rId3" cstate="print"/>
          <a:srcRect/>
          <a:stretch>
            <a:fillRect/>
          </a:stretch>
        </p:blipFill>
        <p:spPr bwMode="auto">
          <a:xfrm>
            <a:off x="6139140" y="3356992"/>
            <a:ext cx="2818923" cy="3276998"/>
          </a:xfrm>
          <a:prstGeom prst="rect">
            <a:avLst/>
          </a:prstGeom>
          <a:noFill/>
        </p:spPr>
      </p:pic>
      <p:sp>
        <p:nvSpPr>
          <p:cNvPr id="4" name="Téglalap 3"/>
          <p:cNvSpPr/>
          <p:nvPr/>
        </p:nvSpPr>
        <p:spPr>
          <a:xfrm>
            <a:off x="395536" y="5013176"/>
            <a:ext cx="5400600" cy="1569660"/>
          </a:xfrm>
          <a:prstGeom prst="rect">
            <a:avLst/>
          </a:prstGeom>
        </p:spPr>
        <p:txBody>
          <a:bodyPr wrap="square">
            <a:spAutoFit/>
          </a:bodyPr>
          <a:lstStyle/>
          <a:p>
            <a:r>
              <a:rPr lang="ru-RU" sz="2400" b="1" dirty="0" smtClean="0"/>
              <a:t>"Б.Х.Г.Е.К.МЛО.В.З."</a:t>
            </a:r>
            <a:r>
              <a:rPr lang="ru-RU" sz="2400" dirty="0" smtClean="0"/>
              <a:t> </a:t>
            </a:r>
            <a:endParaRPr lang="hu-HU" sz="2400" dirty="0" smtClean="0"/>
          </a:p>
          <a:p>
            <a:r>
              <a:rPr lang="ru-RU" sz="2400" dirty="0" smtClean="0"/>
              <a:t>(Богдан Хмельницкий - гетман его королевской милости Войска Запорожского).</a:t>
            </a:r>
            <a:endParaRPr lang="hu-HU"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4932040" y="260649"/>
            <a:ext cx="3888432" cy="646331"/>
          </a:xfrm>
          <a:prstGeom prst="rect">
            <a:avLst/>
          </a:prstGeom>
        </p:spPr>
        <p:txBody>
          <a:bodyPr wrap="square">
            <a:spAutoFit/>
          </a:bodyPr>
          <a:lstStyle/>
          <a:p>
            <a:r>
              <a:rPr lang="hu-HU" b="1" u="sng" dirty="0" smtClean="0"/>
              <a:t>Mária oltalma </a:t>
            </a:r>
            <a:r>
              <a:rPr lang="hu-HU" b="1" u="sng" dirty="0" err="1" smtClean="0"/>
              <a:t>Bohdan</a:t>
            </a:r>
            <a:r>
              <a:rPr lang="hu-HU" b="1" u="sng" dirty="0" smtClean="0"/>
              <a:t> Hmelnickij </a:t>
            </a:r>
            <a:r>
              <a:rPr lang="hu-HU" b="1" u="sng" dirty="0" err="1" smtClean="0"/>
              <a:t>árcképével</a:t>
            </a:r>
            <a:r>
              <a:rPr lang="uk-UA" b="1" u="sng" dirty="0" smtClean="0"/>
              <a:t>. </a:t>
            </a:r>
            <a:r>
              <a:rPr lang="hu-HU" b="1" u="sng" dirty="0" smtClean="0"/>
              <a:t> XVII sz. vége</a:t>
            </a:r>
            <a:r>
              <a:rPr lang="uk-UA" b="1" u="sng" dirty="0" smtClean="0"/>
              <a:t>–</a:t>
            </a:r>
            <a:r>
              <a:rPr lang="hu-HU" b="1" u="sng" dirty="0" smtClean="0"/>
              <a:t>XVIII</a:t>
            </a:r>
            <a:r>
              <a:rPr lang="uk-UA" b="1" u="sng" dirty="0" smtClean="0"/>
              <a:t> </a:t>
            </a:r>
            <a:r>
              <a:rPr lang="hu-HU" b="1" u="sng" dirty="0" smtClean="0"/>
              <a:t>sz. eleje</a:t>
            </a:r>
            <a:endParaRPr lang="hu-HU" dirty="0"/>
          </a:p>
        </p:txBody>
      </p:sp>
      <p:pic>
        <p:nvPicPr>
          <p:cNvPr id="1027" name="Picture 3" descr="s640x480"/>
          <p:cNvPicPr>
            <a:picLocks noChangeAspect="1" noChangeArrowheads="1"/>
          </p:cNvPicPr>
          <p:nvPr/>
        </p:nvPicPr>
        <p:blipFill>
          <a:blip r:embed="rId2" cstate="print"/>
          <a:srcRect/>
          <a:stretch>
            <a:fillRect/>
          </a:stretch>
        </p:blipFill>
        <p:spPr bwMode="auto">
          <a:xfrm>
            <a:off x="5796136" y="3284984"/>
            <a:ext cx="2219325" cy="3095625"/>
          </a:xfrm>
          <a:prstGeom prst="rect">
            <a:avLst/>
          </a:prstGeom>
          <a:noFill/>
          <a:ln w="9525">
            <a:noFill/>
            <a:miter lim="800000"/>
            <a:headEnd/>
            <a:tailEnd/>
          </a:ln>
        </p:spPr>
      </p:pic>
      <p:pic>
        <p:nvPicPr>
          <p:cNvPr id="1029" name="Picture 5" descr="http://www.cirota.ru/forum/images/42/42538.jpeg"/>
          <p:cNvPicPr>
            <a:picLocks noChangeAspect="1" noChangeArrowheads="1"/>
          </p:cNvPicPr>
          <p:nvPr/>
        </p:nvPicPr>
        <p:blipFill>
          <a:blip r:embed="rId3" cstate="print"/>
          <a:srcRect/>
          <a:stretch>
            <a:fillRect/>
          </a:stretch>
        </p:blipFill>
        <p:spPr bwMode="auto">
          <a:xfrm>
            <a:off x="323528" y="332656"/>
            <a:ext cx="4128458" cy="6192688"/>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640x480"/>
          <p:cNvPicPr>
            <a:picLocks noChangeAspect="1" noChangeArrowheads="1"/>
          </p:cNvPicPr>
          <p:nvPr/>
        </p:nvPicPr>
        <p:blipFill>
          <a:blip r:embed="rId2" cstate="print"/>
          <a:srcRect/>
          <a:stretch>
            <a:fillRect/>
          </a:stretch>
        </p:blipFill>
        <p:spPr bwMode="auto">
          <a:xfrm>
            <a:off x="323528" y="339547"/>
            <a:ext cx="4320480" cy="6518453"/>
          </a:xfrm>
          <a:prstGeom prst="rect">
            <a:avLst/>
          </a:prstGeom>
          <a:noFill/>
          <a:ln w="9525">
            <a:noFill/>
            <a:miter lim="800000"/>
            <a:headEnd/>
            <a:tailEnd/>
          </a:ln>
        </p:spPr>
      </p:pic>
      <p:sp>
        <p:nvSpPr>
          <p:cNvPr id="3" name="Téglalap 2"/>
          <p:cNvSpPr/>
          <p:nvPr/>
        </p:nvSpPr>
        <p:spPr>
          <a:xfrm>
            <a:off x="4860032" y="332657"/>
            <a:ext cx="4104456" cy="646331"/>
          </a:xfrm>
          <a:prstGeom prst="rect">
            <a:avLst/>
          </a:prstGeom>
        </p:spPr>
        <p:txBody>
          <a:bodyPr wrap="square">
            <a:spAutoFit/>
          </a:bodyPr>
          <a:lstStyle/>
          <a:p>
            <a:r>
              <a:rPr lang="hu-HU" b="1" u="sng" dirty="0" smtClean="0"/>
              <a:t>Sz. </a:t>
            </a:r>
            <a:r>
              <a:rPr lang="hu-HU" b="1" u="sng" dirty="0" err="1" smtClean="0"/>
              <a:t>Uljana</a:t>
            </a:r>
            <a:r>
              <a:rPr lang="hu-HU" b="1" u="sng" dirty="0" smtClean="0"/>
              <a:t> </a:t>
            </a:r>
            <a:r>
              <a:rPr lang="uk-UA" b="1" u="sng" dirty="0" smtClean="0"/>
              <a:t>(</a:t>
            </a:r>
            <a:r>
              <a:rPr lang="hu-HU" b="1" u="sng" dirty="0" smtClean="0"/>
              <a:t>Apostol </a:t>
            </a:r>
            <a:r>
              <a:rPr lang="hu-HU" b="1" u="sng" dirty="0" err="1" smtClean="0"/>
              <a:t>Uljana</a:t>
            </a:r>
            <a:r>
              <a:rPr lang="hu-HU" b="1" u="sng" dirty="0" smtClean="0"/>
              <a:t> portréja</a:t>
            </a:r>
            <a:r>
              <a:rPr lang="uk-UA" b="1" u="sng" dirty="0" smtClean="0"/>
              <a:t>) </a:t>
            </a:r>
            <a:endParaRPr lang="hu-HU" b="1" u="sng" dirty="0" smtClean="0"/>
          </a:p>
          <a:p>
            <a:r>
              <a:rPr lang="uk-UA" b="1" u="sng" dirty="0" smtClean="0"/>
              <a:t>± 1732</a:t>
            </a:r>
            <a:endParaRPr lang="hu-H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83568" y="836712"/>
            <a:ext cx="3908425" cy="5832475"/>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4932040" y="908720"/>
            <a:ext cx="3835400" cy="5730875"/>
          </a:xfrm>
          <a:prstGeom prst="rect">
            <a:avLst/>
          </a:prstGeom>
          <a:noFill/>
          <a:ln w="9525">
            <a:noFill/>
            <a:miter lim="800000"/>
            <a:headEnd/>
            <a:tailEnd/>
          </a:ln>
        </p:spPr>
      </p:pic>
      <p:sp>
        <p:nvSpPr>
          <p:cNvPr id="4" name="Téglalap 3"/>
          <p:cNvSpPr/>
          <p:nvPr/>
        </p:nvSpPr>
        <p:spPr>
          <a:xfrm>
            <a:off x="755576" y="188640"/>
            <a:ext cx="7920880" cy="461665"/>
          </a:xfrm>
          <a:prstGeom prst="rect">
            <a:avLst/>
          </a:prstGeom>
        </p:spPr>
        <p:txBody>
          <a:bodyPr wrap="square">
            <a:spAutoFit/>
          </a:bodyPr>
          <a:lstStyle/>
          <a:p>
            <a:pPr algn="ctr"/>
            <a:r>
              <a:rPr lang="hu-HU" sz="2400" b="1" u="sng" dirty="0" smtClean="0"/>
              <a:t>Államalakulatok a mai Ukrajna területén a II. évezredben</a:t>
            </a:r>
            <a:endParaRPr lang="ru-RU" sz="2400" b="1" u="sng"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4355976" y="476672"/>
            <a:ext cx="4572000" cy="369332"/>
          </a:xfrm>
          <a:prstGeom prst="rect">
            <a:avLst/>
          </a:prstGeom>
        </p:spPr>
        <p:txBody>
          <a:bodyPr>
            <a:spAutoFit/>
          </a:bodyPr>
          <a:lstStyle/>
          <a:p>
            <a:r>
              <a:rPr lang="hu-HU" b="1" u="sng" dirty="0" err="1" smtClean="0"/>
              <a:t>Danilo</a:t>
            </a:r>
            <a:r>
              <a:rPr lang="hu-HU" b="1" u="sng" dirty="0" smtClean="0"/>
              <a:t> </a:t>
            </a:r>
            <a:r>
              <a:rPr lang="hu-HU" b="1" u="sng" dirty="0" err="1" smtClean="0"/>
              <a:t>Jefremov</a:t>
            </a:r>
            <a:r>
              <a:rPr lang="hu-HU" b="1" u="sng" dirty="0" smtClean="0"/>
              <a:t> atamán, 1752. </a:t>
            </a:r>
            <a:endParaRPr lang="hu-HU" dirty="0"/>
          </a:p>
        </p:txBody>
      </p:sp>
      <p:pic>
        <p:nvPicPr>
          <p:cNvPr id="58371" name="Picture 3" descr="http://myslenedrevo.com.ua/files/MDr/sci/hist/kupola/03/17-5.jpg"/>
          <p:cNvPicPr>
            <a:picLocks noChangeAspect="1" noChangeArrowheads="1"/>
          </p:cNvPicPr>
          <p:nvPr/>
        </p:nvPicPr>
        <p:blipFill>
          <a:blip r:embed="rId2" cstate="print"/>
          <a:srcRect/>
          <a:stretch>
            <a:fillRect/>
          </a:stretch>
        </p:blipFill>
        <p:spPr bwMode="auto">
          <a:xfrm>
            <a:off x="539552" y="188640"/>
            <a:ext cx="3456384" cy="6403521"/>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myslenedrevo.com.ua/files/MDr/sci/hist/kupola/03/17-2.jpg"/>
          <p:cNvPicPr>
            <a:picLocks noChangeAspect="1" noChangeArrowheads="1"/>
          </p:cNvPicPr>
          <p:nvPr/>
        </p:nvPicPr>
        <p:blipFill>
          <a:blip r:embed="rId2" cstate="print"/>
          <a:srcRect/>
          <a:stretch>
            <a:fillRect/>
          </a:stretch>
        </p:blipFill>
        <p:spPr bwMode="auto">
          <a:xfrm>
            <a:off x="251520" y="692696"/>
            <a:ext cx="4133850" cy="5629276"/>
          </a:xfrm>
          <a:prstGeom prst="rect">
            <a:avLst/>
          </a:prstGeom>
          <a:noFill/>
        </p:spPr>
      </p:pic>
      <p:pic>
        <p:nvPicPr>
          <p:cNvPr id="59396" name="Picture 4" descr="http://myslenedrevo.com.ua/files/MDr/sci/hist/kupola/03/17-3.jpg"/>
          <p:cNvPicPr>
            <a:picLocks noChangeAspect="1" noChangeArrowheads="1"/>
          </p:cNvPicPr>
          <p:nvPr/>
        </p:nvPicPr>
        <p:blipFill>
          <a:blip r:embed="rId3" cstate="print"/>
          <a:srcRect/>
          <a:stretch>
            <a:fillRect/>
          </a:stretch>
        </p:blipFill>
        <p:spPr bwMode="auto">
          <a:xfrm>
            <a:off x="4828591" y="692696"/>
            <a:ext cx="4034477" cy="5616624"/>
          </a:xfrm>
          <a:prstGeom prst="rect">
            <a:avLst/>
          </a:prstGeom>
          <a:noFill/>
        </p:spPr>
      </p:pic>
      <p:sp>
        <p:nvSpPr>
          <p:cNvPr id="4" name="Téglalap 3"/>
          <p:cNvSpPr/>
          <p:nvPr/>
        </p:nvSpPr>
        <p:spPr>
          <a:xfrm>
            <a:off x="323528" y="1"/>
            <a:ext cx="8820472" cy="369332"/>
          </a:xfrm>
          <a:prstGeom prst="rect">
            <a:avLst/>
          </a:prstGeom>
        </p:spPr>
        <p:txBody>
          <a:bodyPr wrap="square">
            <a:spAutoFit/>
          </a:bodyPr>
          <a:lstStyle/>
          <a:p>
            <a:r>
              <a:rPr lang="hu-HU" b="1" u="sng" dirty="0" err="1" smtClean="0"/>
              <a:t>Perejaszlavi</a:t>
            </a:r>
            <a:r>
              <a:rPr lang="hu-HU" b="1" u="sng" dirty="0" smtClean="0"/>
              <a:t> ezredes Szemen </a:t>
            </a:r>
            <a:r>
              <a:rPr lang="hu-HU" b="1" u="sng" dirty="0" err="1" smtClean="0"/>
              <a:t>Szulima</a:t>
            </a:r>
            <a:r>
              <a:rPr lang="hu-HU" b="1" u="sng" dirty="0" smtClean="0"/>
              <a:t> és neje </a:t>
            </a:r>
            <a:r>
              <a:rPr lang="hu-HU" b="1" u="sng" dirty="0" err="1" smtClean="0"/>
              <a:t>Paraszkovija</a:t>
            </a:r>
            <a:r>
              <a:rPr lang="hu-HU" b="1" u="sng" dirty="0" smtClean="0"/>
              <a:t> , XVIII</a:t>
            </a:r>
            <a:r>
              <a:rPr lang="uk-UA" b="1" u="sng" dirty="0" smtClean="0"/>
              <a:t> </a:t>
            </a:r>
            <a:r>
              <a:rPr lang="hu-HU" b="1" u="sng" dirty="0" smtClean="0"/>
              <a:t>század közepe</a:t>
            </a:r>
            <a:r>
              <a:rPr lang="uk-UA" b="1" u="sng" dirty="0" smtClean="0"/>
              <a:t> </a:t>
            </a:r>
            <a:endParaRPr lang="hu-H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p:cNvPicPr>
            <a:picLocks noChangeAspect="1" noChangeArrowheads="1"/>
          </p:cNvPicPr>
          <p:nvPr/>
        </p:nvPicPr>
        <p:blipFill>
          <a:blip r:embed="rId2" cstate="print"/>
          <a:srcRect/>
          <a:stretch>
            <a:fillRect/>
          </a:stretch>
        </p:blipFill>
        <p:spPr bwMode="auto">
          <a:xfrm>
            <a:off x="323528" y="188640"/>
            <a:ext cx="4311163" cy="6475437"/>
          </a:xfrm>
          <a:prstGeom prst="rect">
            <a:avLst/>
          </a:prstGeom>
          <a:noFill/>
          <a:ln w="9525">
            <a:noFill/>
            <a:miter lim="800000"/>
            <a:headEnd/>
            <a:tailEnd/>
          </a:ln>
        </p:spPr>
      </p:pic>
      <p:sp>
        <p:nvSpPr>
          <p:cNvPr id="5" name="Téglalap 4"/>
          <p:cNvSpPr/>
          <p:nvPr/>
        </p:nvSpPr>
        <p:spPr>
          <a:xfrm>
            <a:off x="4716016" y="404664"/>
            <a:ext cx="4230216" cy="369332"/>
          </a:xfrm>
          <a:prstGeom prst="rect">
            <a:avLst/>
          </a:prstGeom>
        </p:spPr>
        <p:txBody>
          <a:bodyPr wrap="square">
            <a:spAutoFit/>
          </a:bodyPr>
          <a:lstStyle/>
          <a:p>
            <a:r>
              <a:rPr lang="hu-HU" b="1" u="sng" dirty="0" err="1" smtClean="0"/>
              <a:t>Vaszil</a:t>
            </a:r>
            <a:r>
              <a:rPr lang="hu-HU" b="1" u="sng" dirty="0" smtClean="0"/>
              <a:t> </a:t>
            </a:r>
            <a:r>
              <a:rPr lang="hu-HU" b="1" u="sng" dirty="0" err="1" smtClean="0"/>
              <a:t>Hamalija</a:t>
            </a:r>
            <a:r>
              <a:rPr lang="hu-HU" b="1" u="sng" dirty="0" smtClean="0"/>
              <a:t>,</a:t>
            </a:r>
            <a:r>
              <a:rPr lang="uk-UA" b="1" u="sng" dirty="0" smtClean="0"/>
              <a:t> </a:t>
            </a:r>
            <a:r>
              <a:rPr lang="hu-HU" b="1" u="sng" dirty="0" smtClean="0"/>
              <a:t>XVIII</a:t>
            </a:r>
            <a:r>
              <a:rPr lang="uk-UA" b="1" u="sng" dirty="0" smtClean="0"/>
              <a:t> </a:t>
            </a:r>
            <a:r>
              <a:rPr lang="hu-HU" b="1" u="sng" dirty="0" smtClean="0"/>
              <a:t>század közepe</a:t>
            </a:r>
            <a:endParaRPr lang="hu-HU"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Файл:VaslkivskyTypZaporozhca.jpg"/>
          <p:cNvPicPr>
            <a:picLocks noChangeAspect="1" noChangeArrowheads="1"/>
          </p:cNvPicPr>
          <p:nvPr/>
        </p:nvPicPr>
        <p:blipFill>
          <a:blip r:embed="rId2" cstate="print"/>
          <a:srcRect/>
          <a:stretch>
            <a:fillRect/>
          </a:stretch>
        </p:blipFill>
        <p:spPr bwMode="auto">
          <a:xfrm>
            <a:off x="467544" y="739382"/>
            <a:ext cx="3528392" cy="5816031"/>
          </a:xfrm>
          <a:prstGeom prst="rect">
            <a:avLst/>
          </a:prstGeom>
          <a:noFill/>
          <a:ln w="9525">
            <a:noFill/>
            <a:miter lim="800000"/>
            <a:headEnd/>
            <a:tailEnd/>
          </a:ln>
        </p:spPr>
      </p:pic>
      <p:pic>
        <p:nvPicPr>
          <p:cNvPr id="102403" name="Picture 3" descr="Файл:Sergiy Vasylkivskiy- Cossack.jpg"/>
          <p:cNvPicPr>
            <a:picLocks noChangeAspect="1" noChangeArrowheads="1"/>
          </p:cNvPicPr>
          <p:nvPr/>
        </p:nvPicPr>
        <p:blipFill>
          <a:blip r:embed="rId3" cstate="print"/>
          <a:srcRect/>
          <a:stretch>
            <a:fillRect/>
          </a:stretch>
        </p:blipFill>
        <p:spPr bwMode="auto">
          <a:xfrm>
            <a:off x="5004048" y="692696"/>
            <a:ext cx="3423760" cy="5869303"/>
          </a:xfrm>
          <a:prstGeom prst="rect">
            <a:avLst/>
          </a:prstGeom>
          <a:noFill/>
          <a:ln w="9525">
            <a:noFill/>
            <a:miter lim="800000"/>
            <a:headEnd/>
            <a:tailEnd/>
          </a:ln>
        </p:spPr>
      </p:pic>
      <p:sp>
        <p:nvSpPr>
          <p:cNvPr id="4" name="Téglalap 3"/>
          <p:cNvSpPr/>
          <p:nvPr/>
        </p:nvSpPr>
        <p:spPr>
          <a:xfrm>
            <a:off x="1475656" y="188641"/>
            <a:ext cx="5382344" cy="369332"/>
          </a:xfrm>
          <a:prstGeom prst="rect">
            <a:avLst/>
          </a:prstGeom>
        </p:spPr>
        <p:txBody>
          <a:bodyPr wrap="square">
            <a:spAutoFit/>
          </a:bodyPr>
          <a:lstStyle/>
          <a:p>
            <a:pPr lvl="0" algn="ctr" fontAlgn="base">
              <a:spcBef>
                <a:spcPct val="0"/>
              </a:spcBef>
              <a:spcAft>
                <a:spcPct val="0"/>
              </a:spcAft>
            </a:pPr>
            <a:r>
              <a:rPr lang="hu-HU" b="1" u="sng" dirty="0" err="1" smtClean="0">
                <a:latin typeface="Arial" pitchFamily="34" charset="0"/>
                <a:ea typeface="Times New Roman" pitchFamily="18" charset="0"/>
                <a:cs typeface="Arial" pitchFamily="34" charset="0"/>
              </a:rPr>
              <a:t>Szerhij</a:t>
            </a:r>
            <a:r>
              <a:rPr lang="hu-HU" b="1" u="sng" dirty="0" smtClean="0">
                <a:latin typeface="Arial" pitchFamily="34" charset="0"/>
                <a:ea typeface="Times New Roman" pitchFamily="18" charset="0"/>
                <a:cs typeface="Arial" pitchFamily="34" charset="0"/>
              </a:rPr>
              <a:t> </a:t>
            </a:r>
            <a:r>
              <a:rPr lang="hu-HU" b="1" u="sng" dirty="0" err="1" smtClean="0">
                <a:latin typeface="Arial" pitchFamily="34" charset="0"/>
                <a:ea typeface="Times New Roman" pitchFamily="18" charset="0"/>
                <a:cs typeface="Arial" pitchFamily="34" charset="0"/>
              </a:rPr>
              <a:t>Vaszilkivszkij</a:t>
            </a:r>
            <a:r>
              <a:rPr lang="hu-HU" b="1" u="sng" dirty="0" smtClean="0">
                <a:latin typeface="Arial" pitchFamily="34" charset="0"/>
                <a:ea typeface="Times New Roman" pitchFamily="18" charset="0"/>
                <a:cs typeface="Arial" pitchFamily="34" charset="0"/>
              </a:rPr>
              <a:t> képei</a:t>
            </a:r>
            <a:endParaRPr lang="hu-HU" sz="105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Файл:Sergiy Vasylkivskiy- Cossack clerk.jpg"/>
          <p:cNvPicPr>
            <a:picLocks noChangeAspect="1" noChangeArrowheads="1"/>
          </p:cNvPicPr>
          <p:nvPr/>
        </p:nvPicPr>
        <p:blipFill>
          <a:blip r:embed="rId2" cstate="print"/>
          <a:srcRect/>
          <a:stretch>
            <a:fillRect/>
          </a:stretch>
        </p:blipFill>
        <p:spPr bwMode="auto">
          <a:xfrm>
            <a:off x="539552" y="476672"/>
            <a:ext cx="3209925" cy="5715000"/>
          </a:xfrm>
          <a:prstGeom prst="rect">
            <a:avLst/>
          </a:prstGeom>
          <a:noFill/>
          <a:ln w="9525">
            <a:noFill/>
            <a:miter lim="800000"/>
            <a:headEnd/>
            <a:tailEnd/>
          </a:ln>
        </p:spPr>
      </p:pic>
      <p:pic>
        <p:nvPicPr>
          <p:cNvPr id="105475" name="Picture 3" descr="Файл:Sergiy Vasylkivskiy- Banduryst z clopchykom.jpg"/>
          <p:cNvPicPr>
            <a:picLocks noChangeAspect="1" noChangeArrowheads="1"/>
          </p:cNvPicPr>
          <p:nvPr/>
        </p:nvPicPr>
        <p:blipFill>
          <a:blip r:embed="rId3" cstate="print"/>
          <a:srcRect/>
          <a:stretch>
            <a:fillRect/>
          </a:stretch>
        </p:blipFill>
        <p:spPr bwMode="auto">
          <a:xfrm>
            <a:off x="4932040" y="548680"/>
            <a:ext cx="30956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mp;Fcy;&amp;acy;&amp;jcy;&amp;lcy;:&amp;Vcy;&amp;iukcy;&amp;jcy;&amp;scy;&amp;softcy;&amp;kcy;&amp;ocy;&amp;vcy;&amp;acy; &amp;rcy;&amp;acy;&amp;dcy;&amp;acy;.jpg"/>
          <p:cNvPicPr>
            <a:picLocks noChangeAspect="1" noChangeArrowheads="1"/>
          </p:cNvPicPr>
          <p:nvPr/>
        </p:nvPicPr>
        <p:blipFill>
          <a:blip r:embed="rId2" cstate="print"/>
          <a:srcRect/>
          <a:stretch>
            <a:fillRect/>
          </a:stretch>
        </p:blipFill>
        <p:spPr bwMode="auto">
          <a:xfrm>
            <a:off x="611560" y="836712"/>
            <a:ext cx="7620000" cy="5715000"/>
          </a:xfrm>
          <a:prstGeom prst="rect">
            <a:avLst/>
          </a:prstGeom>
          <a:noFill/>
        </p:spPr>
      </p:pic>
      <p:sp>
        <p:nvSpPr>
          <p:cNvPr id="3" name="Téglalap 2"/>
          <p:cNvSpPr/>
          <p:nvPr/>
        </p:nvSpPr>
        <p:spPr>
          <a:xfrm>
            <a:off x="1043608" y="260648"/>
            <a:ext cx="6696744" cy="369332"/>
          </a:xfrm>
          <a:prstGeom prst="rect">
            <a:avLst/>
          </a:prstGeom>
        </p:spPr>
        <p:txBody>
          <a:bodyPr wrap="square">
            <a:spAutoFit/>
          </a:bodyPr>
          <a:lstStyle/>
          <a:p>
            <a:pPr algn="ctr"/>
            <a:r>
              <a:rPr lang="hu-HU" b="1" u="sng" dirty="0" smtClean="0"/>
              <a:t>M.V. </a:t>
            </a:r>
            <a:r>
              <a:rPr lang="hu-HU" b="1" u="sng" dirty="0" err="1" smtClean="0"/>
              <a:t>Ovecskin</a:t>
            </a:r>
            <a:r>
              <a:rPr lang="ru-RU" b="1" u="sng" dirty="0" smtClean="0"/>
              <a:t>: </a:t>
            </a:r>
            <a:r>
              <a:rPr lang="hu-HU" b="1" u="sng" dirty="0" smtClean="0"/>
              <a:t>Hadi tanács</a:t>
            </a:r>
            <a:endParaRPr lang="hu-HU" b="1" u="sng"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krainci.org/uploads/images/00/33/06/2011/11/26/c7978d.jpg"/>
          <p:cNvPicPr>
            <a:picLocks noChangeAspect="1" noChangeArrowheads="1"/>
          </p:cNvPicPr>
          <p:nvPr/>
        </p:nvPicPr>
        <p:blipFill>
          <a:blip r:embed="rId2" cstate="print"/>
          <a:srcRect/>
          <a:stretch>
            <a:fillRect/>
          </a:stretch>
        </p:blipFill>
        <p:spPr bwMode="auto">
          <a:xfrm>
            <a:off x="251520" y="981075"/>
            <a:ext cx="4572000" cy="5876925"/>
          </a:xfrm>
          <a:prstGeom prst="rect">
            <a:avLst/>
          </a:prstGeom>
          <a:noFill/>
          <a:ln w="9525">
            <a:noFill/>
            <a:miter lim="800000"/>
            <a:headEnd/>
            <a:tailEnd/>
          </a:ln>
        </p:spPr>
      </p:pic>
      <p:pic>
        <p:nvPicPr>
          <p:cNvPr id="3" name="Picture 5" descr="Файл:Bunchuk.jpg">
            <a:hlinkClick r:id="rId3"/>
          </p:cNvPr>
          <p:cNvPicPr>
            <a:picLocks noChangeAspect="1" noChangeArrowheads="1"/>
          </p:cNvPicPr>
          <p:nvPr/>
        </p:nvPicPr>
        <p:blipFill>
          <a:blip r:embed="rId4" cstate="print"/>
          <a:srcRect/>
          <a:stretch>
            <a:fillRect/>
          </a:stretch>
        </p:blipFill>
        <p:spPr bwMode="auto">
          <a:xfrm>
            <a:off x="6156176" y="1143000"/>
            <a:ext cx="2581275" cy="5715000"/>
          </a:xfrm>
          <a:prstGeom prst="rect">
            <a:avLst/>
          </a:prstGeom>
          <a:noFill/>
          <a:ln w="9525">
            <a:noFill/>
            <a:miter lim="800000"/>
            <a:headEnd/>
            <a:tailEnd/>
          </a:ln>
        </p:spPr>
      </p:pic>
      <p:sp>
        <p:nvSpPr>
          <p:cNvPr id="4" name="Téglalap 3"/>
          <p:cNvSpPr/>
          <p:nvPr/>
        </p:nvSpPr>
        <p:spPr>
          <a:xfrm>
            <a:off x="323528" y="332656"/>
            <a:ext cx="8424936" cy="523220"/>
          </a:xfrm>
          <a:prstGeom prst="rect">
            <a:avLst/>
          </a:prstGeom>
        </p:spPr>
        <p:txBody>
          <a:bodyPr wrap="square">
            <a:spAutoFit/>
          </a:bodyPr>
          <a:lstStyle/>
          <a:p>
            <a:pPr algn="ctr"/>
            <a:r>
              <a:rPr lang="hu-HU" sz="2800" b="1" u="sng" dirty="0" smtClean="0"/>
              <a:t>Kozák felségjelek</a:t>
            </a:r>
            <a:endParaRPr lang="hu-HU" sz="2800" b="1" u="sng"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amp;Pcy;&amp;rcy;&amp;acy;&amp;pcy;&amp;ocy;&amp;rcy;&amp;icy; &amp;tcy;&amp;acy; &amp;kcy;&amp;ocy;&amp;rcy;&amp;ocy;&amp;gcy;&amp;ocy;&amp;vcy;&amp;icy; &amp;zcy;&amp;acy;&amp;pcy;&amp;ocy;&amp;rcy;&amp;ocy;&amp;zhcy;&amp;scy;&amp;softcy;&amp;kcy;&amp;icy;&amp;khcy; &amp;kcy;&amp;ocy;&amp;zcy;&amp;acy;&amp;kcy;&amp;iukcy;&amp;vcy;"/>
          <p:cNvPicPr>
            <a:picLocks noChangeAspect="1" noChangeArrowheads="1"/>
          </p:cNvPicPr>
          <p:nvPr/>
        </p:nvPicPr>
        <p:blipFill>
          <a:blip r:embed="rId2" cstate="print"/>
          <a:srcRect/>
          <a:stretch>
            <a:fillRect/>
          </a:stretch>
        </p:blipFill>
        <p:spPr bwMode="auto">
          <a:xfrm>
            <a:off x="683568" y="959591"/>
            <a:ext cx="7560840" cy="570843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history11.ucoz.ru/MATERIAL/UKRAINA/8/1_kossac/narbut.jpg"/>
          <p:cNvPicPr>
            <a:picLocks noChangeAspect="1" noChangeArrowheads="1"/>
          </p:cNvPicPr>
          <p:nvPr/>
        </p:nvPicPr>
        <p:blipFill>
          <a:blip r:embed="rId2" cstate="print"/>
          <a:srcRect/>
          <a:stretch>
            <a:fillRect/>
          </a:stretch>
        </p:blipFill>
        <p:spPr bwMode="auto">
          <a:xfrm>
            <a:off x="251520" y="260648"/>
            <a:ext cx="6120680" cy="6218612"/>
          </a:xfrm>
          <a:prstGeom prst="rect">
            <a:avLst/>
          </a:prstGeom>
          <a:noFill/>
        </p:spPr>
      </p:pic>
      <p:sp>
        <p:nvSpPr>
          <p:cNvPr id="3" name="Téglalap 2"/>
          <p:cNvSpPr/>
          <p:nvPr/>
        </p:nvSpPr>
        <p:spPr>
          <a:xfrm flipH="1">
            <a:off x="6501796" y="260648"/>
            <a:ext cx="2246667" cy="646331"/>
          </a:xfrm>
          <a:prstGeom prst="rect">
            <a:avLst/>
          </a:prstGeom>
        </p:spPr>
        <p:txBody>
          <a:bodyPr wrap="square">
            <a:spAutoFit/>
          </a:bodyPr>
          <a:lstStyle/>
          <a:p>
            <a:r>
              <a:rPr lang="hu-HU" b="1" u="sng" dirty="0" smtClean="0"/>
              <a:t>D</a:t>
            </a:r>
            <a:r>
              <a:rPr lang="ru-RU" b="1" u="sng" dirty="0" smtClean="0"/>
              <a:t>. </a:t>
            </a:r>
            <a:r>
              <a:rPr lang="hu-HU" b="1" u="sng" dirty="0" err="1" smtClean="0"/>
              <a:t>Narbut</a:t>
            </a:r>
            <a:r>
              <a:rPr lang="hu-HU" b="1" u="sng" dirty="0" smtClean="0"/>
              <a:t>: A hetman megválasztása</a:t>
            </a:r>
            <a:r>
              <a:rPr lang="ru-RU" b="1" u="sng" dirty="0" smtClean="0"/>
              <a:t> (1990)</a:t>
            </a:r>
            <a:endParaRPr lang="hu-HU" u="sng"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history11.ucoz.ru/MATERIAL/UKRAINA/8/1_kossac/pohody_kossacs.jpg"/>
          <p:cNvPicPr>
            <a:picLocks noChangeAspect="1" noChangeArrowheads="1"/>
          </p:cNvPicPr>
          <p:nvPr/>
        </p:nvPicPr>
        <p:blipFill>
          <a:blip r:embed="rId2" cstate="print"/>
          <a:srcRect/>
          <a:stretch>
            <a:fillRect/>
          </a:stretch>
        </p:blipFill>
        <p:spPr bwMode="auto">
          <a:xfrm>
            <a:off x="0" y="16113"/>
            <a:ext cx="6480720" cy="6841887"/>
          </a:xfrm>
          <a:prstGeom prst="rect">
            <a:avLst/>
          </a:prstGeom>
          <a:noFill/>
        </p:spPr>
      </p:pic>
      <p:sp>
        <p:nvSpPr>
          <p:cNvPr id="3" name="Téglalap 2"/>
          <p:cNvSpPr/>
          <p:nvPr/>
        </p:nvSpPr>
        <p:spPr>
          <a:xfrm>
            <a:off x="6588224" y="188640"/>
            <a:ext cx="2555776" cy="646331"/>
          </a:xfrm>
          <a:prstGeom prst="rect">
            <a:avLst/>
          </a:prstGeom>
        </p:spPr>
        <p:txBody>
          <a:bodyPr wrap="square">
            <a:spAutoFit/>
          </a:bodyPr>
          <a:lstStyle/>
          <a:p>
            <a:r>
              <a:rPr lang="hu-HU" b="1" u="sng" dirty="0" smtClean="0"/>
              <a:t>Kozákok hadjáratai, </a:t>
            </a:r>
            <a:r>
              <a:rPr lang="ru-RU" b="1" u="sng" dirty="0" smtClean="0"/>
              <a:t>XVI - XVII </a:t>
            </a:r>
            <a:r>
              <a:rPr lang="hu-HU" b="1" u="sng" dirty="0" err="1" smtClean="0"/>
              <a:t>sz</a:t>
            </a:r>
            <a:r>
              <a:rPr lang="ru-RU" b="1" u="sng" dirty="0" smtClean="0"/>
              <a:t>.</a:t>
            </a:r>
            <a:endParaRPr lang="hu-HU" u="sn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Файл:Europe location UKR.png">
            <a:hlinkClick r:id="rId2"/>
          </p:cNvPr>
          <p:cNvPicPr>
            <a:picLocks noChangeAspect="1" noChangeArrowheads="1"/>
          </p:cNvPicPr>
          <p:nvPr/>
        </p:nvPicPr>
        <p:blipFill>
          <a:blip r:embed="rId3" cstate="print"/>
          <a:srcRect/>
          <a:stretch>
            <a:fillRect/>
          </a:stretch>
        </p:blipFill>
        <p:spPr bwMode="auto">
          <a:xfrm>
            <a:off x="827584" y="620688"/>
            <a:ext cx="7620000" cy="5715000"/>
          </a:xfrm>
          <a:prstGeom prst="rect">
            <a:avLst/>
          </a:prstGeom>
          <a:noFill/>
        </p:spPr>
      </p:pic>
      <p:sp>
        <p:nvSpPr>
          <p:cNvPr id="4" name="Téglalap 3"/>
          <p:cNvSpPr/>
          <p:nvPr/>
        </p:nvSpPr>
        <p:spPr>
          <a:xfrm>
            <a:off x="1187624" y="3501008"/>
            <a:ext cx="4662264" cy="2523768"/>
          </a:xfrm>
          <a:prstGeom prst="rect">
            <a:avLst/>
          </a:prstGeom>
        </p:spPr>
        <p:txBody>
          <a:bodyPr wrap="square">
            <a:spAutoFit/>
          </a:bodyPr>
          <a:lstStyle/>
          <a:p>
            <a:pPr algn="ctr"/>
            <a:r>
              <a:rPr lang="hu-HU" sz="2800" b="1" dirty="0" smtClean="0"/>
              <a:t>Ukrajna</a:t>
            </a:r>
            <a:r>
              <a:rPr lang="uk-UA" sz="2800" b="1" dirty="0" smtClean="0"/>
              <a:t>- </a:t>
            </a:r>
            <a:r>
              <a:rPr lang="hu-HU" sz="2800" b="1" dirty="0" smtClean="0"/>
              <a:t>603700 km²</a:t>
            </a:r>
            <a:endParaRPr lang="ru-RU" sz="2800" b="1" dirty="0" smtClean="0"/>
          </a:p>
          <a:p>
            <a:pPr algn="ctr"/>
            <a:r>
              <a:rPr lang="hu-HU" sz="2800" b="1" dirty="0" smtClean="0"/>
              <a:t>Franciaország</a:t>
            </a:r>
            <a:r>
              <a:rPr lang="ru-RU" sz="2800" b="1" dirty="0" smtClean="0"/>
              <a:t>– 544000 </a:t>
            </a:r>
            <a:r>
              <a:rPr lang="hu-HU" sz="2800" b="1" dirty="0" smtClean="0"/>
              <a:t>km²</a:t>
            </a:r>
            <a:endParaRPr lang="ru-RU" sz="2800" b="1" dirty="0" smtClean="0"/>
          </a:p>
          <a:p>
            <a:pPr algn="ctr"/>
            <a:r>
              <a:rPr lang="hu-HU" sz="2800" b="1" dirty="0" smtClean="0"/>
              <a:t>Spanyolország</a:t>
            </a:r>
            <a:r>
              <a:rPr lang="ru-RU" sz="2800" b="1" dirty="0" smtClean="0"/>
              <a:t>– 505000 </a:t>
            </a:r>
            <a:r>
              <a:rPr lang="hu-HU" sz="2800" b="1" dirty="0" smtClean="0"/>
              <a:t>km²</a:t>
            </a:r>
            <a:endParaRPr lang="ru-RU" sz="2800" b="1" dirty="0" smtClean="0"/>
          </a:p>
          <a:p>
            <a:pPr algn="ctr"/>
            <a:r>
              <a:rPr lang="hu-HU" sz="2800" b="1" dirty="0" smtClean="0"/>
              <a:t>Svájc</a:t>
            </a:r>
            <a:r>
              <a:rPr lang="ru-RU" sz="2800" b="1" dirty="0" smtClean="0"/>
              <a:t>– 450000 </a:t>
            </a:r>
            <a:r>
              <a:rPr lang="hu-HU" sz="2800" b="1" dirty="0" smtClean="0"/>
              <a:t>km²</a:t>
            </a:r>
            <a:endParaRPr lang="ru-RU" sz="2800" b="1" dirty="0" smtClean="0"/>
          </a:p>
          <a:p>
            <a:pPr algn="ctr"/>
            <a:r>
              <a:rPr lang="hu-HU" sz="2800" b="1" dirty="0" smtClean="0"/>
              <a:t>Lengyelország</a:t>
            </a:r>
            <a:r>
              <a:rPr lang="ru-RU" sz="2800" b="1" dirty="0" smtClean="0"/>
              <a:t>– 312700 </a:t>
            </a:r>
            <a:r>
              <a:rPr lang="hu-HU" sz="2800" b="1" dirty="0" smtClean="0"/>
              <a:t>km²</a:t>
            </a:r>
            <a:endParaRPr lang="ru-RU" sz="2800" b="1" dirty="0" smtClean="0"/>
          </a:p>
          <a:p>
            <a:pPr algn="ctr"/>
            <a:endParaRPr lang="ru-RU" b="1" dirty="0" smtClean="0"/>
          </a:p>
        </p:txBody>
      </p:sp>
      <p:graphicFrame>
        <p:nvGraphicFramePr>
          <p:cNvPr id="5" name="Táblázat 4"/>
          <p:cNvGraphicFramePr>
            <a:graphicFrameLocks noGrp="1"/>
          </p:cNvGraphicFramePr>
          <p:nvPr/>
        </p:nvGraphicFramePr>
        <p:xfrm>
          <a:off x="1524000" y="1397000"/>
          <a:ext cx="6576392" cy="944880"/>
        </p:xfrm>
        <a:graphic>
          <a:graphicData uri="http://schemas.openxmlformats.org/drawingml/2006/table">
            <a:tbl>
              <a:tblPr/>
              <a:tblGrid>
                <a:gridCol w="2278323"/>
                <a:gridCol w="4298069"/>
              </a:tblGrid>
              <a:tr h="0">
                <a:tc>
                  <a:txBody>
                    <a:bodyPr/>
                    <a:lstStyle/>
                    <a:p>
                      <a:r>
                        <a:rPr lang="ru-RU" sz="2800" b="1" dirty="0">
                          <a:hlinkClick r:id="rId4" tooltip="Территория"/>
                        </a:rPr>
                        <a:t>Территория</a:t>
                      </a:r>
                      <a:r>
                        <a:rPr lang="ru-RU" sz="2800" dirty="0"/>
                        <a:t/>
                      </a:r>
                      <a:br>
                        <a:rPr lang="ru-RU" sz="2800" dirty="0"/>
                      </a:br>
                      <a:endParaRPr lang="ru-RU" sz="2800" dirty="0"/>
                    </a:p>
                  </a:txBody>
                  <a:tcPr anchor="ctr">
                    <a:lnL>
                      <a:noFill/>
                    </a:lnL>
                    <a:lnR>
                      <a:noFill/>
                    </a:lnR>
                    <a:lnT>
                      <a:noFill/>
                    </a:lnT>
                    <a:lnB>
                      <a:noFill/>
                    </a:lnB>
                  </a:tcPr>
                </a:tc>
                <a:tc>
                  <a:txBody>
                    <a:bodyPr/>
                    <a:lstStyle/>
                    <a:p>
                      <a:r>
                        <a:rPr lang="ru-RU" sz="2800" dirty="0">
                          <a:hlinkClick r:id="rId5" tooltip="Список стран и зависимых территорий по площади"/>
                        </a:rPr>
                        <a:t>44 (47)-я в мире</a:t>
                      </a:r>
                      <a:r>
                        <a:rPr lang="ru-RU" sz="2800" dirty="0"/>
                        <a:t/>
                      </a:r>
                      <a:br>
                        <a:rPr lang="ru-RU" sz="2800" dirty="0"/>
                      </a:br>
                      <a:r>
                        <a:rPr lang="ru-RU" sz="2800" dirty="0"/>
                        <a:t>603 628</a:t>
                      </a:r>
                      <a:r>
                        <a:rPr lang="ru-RU" sz="2800" baseline="30000" dirty="0">
                          <a:hlinkClick r:id="rId6"/>
                        </a:rPr>
                        <a:t>[К 2]</a:t>
                      </a:r>
                      <a:r>
                        <a:rPr lang="ru-RU" sz="2800" dirty="0"/>
                        <a:t>/ 577 528</a:t>
                      </a:r>
                      <a:r>
                        <a:rPr lang="ru-RU" sz="2800" baseline="30000" dirty="0">
                          <a:hlinkClick r:id="rId6"/>
                        </a:rPr>
                        <a:t>[К 3]</a:t>
                      </a:r>
                      <a:r>
                        <a:rPr lang="ru-RU" sz="2800" dirty="0"/>
                        <a:t> км²</a:t>
                      </a:r>
                    </a:p>
                  </a:txBody>
                  <a:tcPr anchor="ctr">
                    <a:lnL>
                      <a:noFill/>
                    </a:lnL>
                    <a:lnR>
                      <a:noFill/>
                    </a:lnR>
                    <a:lnT>
                      <a:noFill/>
                    </a:lnT>
                    <a:lnB>
                      <a:noFill/>
                    </a:lnB>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k.img.com.ua/img/forall/ui/658655/86/1319977441.jpg"/>
          <p:cNvPicPr>
            <a:picLocks noChangeAspect="1" noChangeArrowheads="1"/>
          </p:cNvPicPr>
          <p:nvPr/>
        </p:nvPicPr>
        <p:blipFill>
          <a:blip r:embed="rId2" cstate="print"/>
          <a:srcRect/>
          <a:stretch>
            <a:fillRect/>
          </a:stretch>
        </p:blipFill>
        <p:spPr bwMode="auto">
          <a:xfrm>
            <a:off x="395536" y="548680"/>
            <a:ext cx="4896544" cy="2986893"/>
          </a:xfrm>
          <a:prstGeom prst="rect">
            <a:avLst/>
          </a:prstGeom>
          <a:noFill/>
        </p:spPr>
      </p:pic>
      <p:pic>
        <p:nvPicPr>
          <p:cNvPr id="41994" name="Picture 10" descr="http://img.istpravda.com.ua/images/doc/f/d/fd1528e-b-dyxalna.jpg"/>
          <p:cNvPicPr>
            <a:picLocks noChangeAspect="1" noChangeArrowheads="1"/>
          </p:cNvPicPr>
          <p:nvPr/>
        </p:nvPicPr>
        <p:blipFill>
          <a:blip r:embed="rId3" cstate="print"/>
          <a:srcRect/>
          <a:stretch>
            <a:fillRect/>
          </a:stretch>
        </p:blipFill>
        <p:spPr bwMode="auto">
          <a:xfrm>
            <a:off x="3635894" y="3212976"/>
            <a:ext cx="5282954" cy="3592409"/>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Файл:Repin Cossacks.jpg">
            <a:hlinkClick r:id="rId2"/>
          </p:cNvPr>
          <p:cNvPicPr>
            <a:picLocks noChangeAspect="1" noChangeArrowheads="1"/>
          </p:cNvPicPr>
          <p:nvPr/>
        </p:nvPicPr>
        <p:blipFill>
          <a:blip r:embed="rId3" cstate="print"/>
          <a:srcRect/>
          <a:stretch>
            <a:fillRect/>
          </a:stretch>
        </p:blipFill>
        <p:spPr bwMode="auto">
          <a:xfrm>
            <a:off x="467544" y="1484784"/>
            <a:ext cx="8176592" cy="4824189"/>
          </a:xfrm>
          <a:prstGeom prst="rect">
            <a:avLst/>
          </a:prstGeom>
          <a:noFill/>
          <a:ln w="9525">
            <a:noFill/>
            <a:miter lim="800000"/>
            <a:headEnd/>
            <a:tailEnd/>
          </a:ln>
        </p:spPr>
      </p:pic>
      <p:sp>
        <p:nvSpPr>
          <p:cNvPr id="4" name="Téglalap 3"/>
          <p:cNvSpPr/>
          <p:nvPr/>
        </p:nvSpPr>
        <p:spPr>
          <a:xfrm>
            <a:off x="467544" y="260649"/>
            <a:ext cx="8208912" cy="830997"/>
          </a:xfrm>
          <a:prstGeom prst="rect">
            <a:avLst/>
          </a:prstGeom>
        </p:spPr>
        <p:txBody>
          <a:bodyPr wrap="square">
            <a:spAutoFit/>
          </a:bodyPr>
          <a:lstStyle/>
          <a:p>
            <a:pPr algn="ctr"/>
            <a:r>
              <a:rPr lang="hu-HU" sz="2400" b="1" dirty="0" smtClean="0"/>
              <a:t>Ilja Repin</a:t>
            </a:r>
            <a:r>
              <a:rPr lang="ru-RU" sz="2400" b="1" dirty="0" smtClean="0"/>
              <a:t>: </a:t>
            </a:r>
            <a:r>
              <a:rPr lang="hu-HU" sz="2400" b="1" dirty="0" smtClean="0"/>
              <a:t>A kozákok levelet írnak a török szultánnak </a:t>
            </a:r>
          </a:p>
          <a:p>
            <a:pPr algn="ctr"/>
            <a:r>
              <a:rPr lang="hu-HU" sz="2400" b="1" dirty="0" smtClean="0"/>
              <a:t>(</a:t>
            </a:r>
            <a:r>
              <a:rPr lang="ru-RU" sz="2400" b="1" dirty="0" smtClean="0"/>
              <a:t>203×358 </a:t>
            </a:r>
            <a:r>
              <a:rPr lang="hu-HU" sz="2400" b="1" dirty="0" smtClean="0"/>
              <a:t>cm, 1880-1891</a:t>
            </a:r>
            <a:r>
              <a:rPr lang="ru-RU" sz="2400" b="1" dirty="0" smtClean="0"/>
              <a:t>)</a:t>
            </a:r>
            <a:endParaRPr lang="hu-HU" sz="24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ChangeArrowheads="1"/>
          </p:cNvSpPr>
          <p:nvPr/>
        </p:nvSpPr>
        <p:spPr bwMode="auto">
          <a:xfrm>
            <a:off x="179512" y="1735869"/>
            <a:ext cx="878497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Arial" charset="0"/>
              </a:rPr>
              <a:t>,,</a:t>
            </a:r>
            <a:r>
              <a:rPr kumimoji="0" lang="hu-HU" sz="1400" b="0" i="0" u="sng" strike="noStrike" cap="none" normalizeH="0" baseline="0" dirty="0" smtClean="0">
                <a:ln>
                  <a:noFill/>
                </a:ln>
                <a:solidFill>
                  <a:schemeClr val="tx1"/>
                </a:solidFill>
                <a:effectLst/>
                <a:latin typeface="Arial" charset="0"/>
                <a:cs typeface="Arial" charset="0"/>
              </a:rPr>
              <a:t>Én, a Szultán</a:t>
            </a:r>
            <a:r>
              <a:rPr kumimoji="0" lang="hu-HU" sz="1400" b="0" i="0" u="none" strike="noStrike" cap="none" normalizeH="0" baseline="0" dirty="0" smtClean="0">
                <a:ln>
                  <a:noFill/>
                </a:ln>
                <a:solidFill>
                  <a:schemeClr val="tx1"/>
                </a:solidFill>
                <a:effectLst/>
                <a:latin typeface="Arial" charset="0"/>
                <a:cs typeface="Arial" charset="0"/>
              </a:rPr>
              <a:t>, a Tündöklő Porta ura, </a:t>
            </a:r>
            <a:r>
              <a:rPr kumimoji="0" lang="hu-HU" sz="1400" b="0" i="0" u="none" strike="noStrike" cap="none" normalizeH="0" baseline="0" dirty="0" err="1" smtClean="0">
                <a:ln>
                  <a:noFill/>
                </a:ln>
                <a:solidFill>
                  <a:schemeClr val="tx1"/>
                </a:solidFill>
                <a:effectLst/>
                <a:latin typeface="Arial" charset="0"/>
                <a:cs typeface="Arial" charset="0"/>
              </a:rPr>
              <a:t>Muhammed</a:t>
            </a:r>
            <a:r>
              <a:rPr kumimoji="0" lang="hu-HU" sz="1400" b="0" i="0" u="none" strike="noStrike" cap="none" normalizeH="0" baseline="0" dirty="0" smtClean="0">
                <a:ln>
                  <a:noFill/>
                </a:ln>
                <a:solidFill>
                  <a:schemeClr val="tx1"/>
                </a:solidFill>
                <a:effectLst/>
                <a:latin typeface="Arial" charset="0"/>
                <a:cs typeface="Arial" charset="0"/>
              </a:rPr>
              <a:t> fia, a Nap és a Hold fivére, Isten unokája és földi helytartója, a Makedón, Babilóniai, Jeruzsálemi királyságok, Nagy és Kis Egyiptom ura, a királyok felett király, uralkodó az uralkodók felett, példátlan lovag, senki által sem legyőzött harcos, az élet fájának birtokosa, Jézus Krisztus sírjának megingathatatlan őre, magának Istennek bizalmasa, a muzulmánok reménysége és </a:t>
            </a:r>
            <a:r>
              <a:rPr kumimoji="0" lang="hu-HU" sz="1400" b="0" i="0" u="none" strike="noStrike" cap="none" normalizeH="0" baseline="0" dirty="0" err="1" smtClean="0">
                <a:ln>
                  <a:noFill/>
                </a:ln>
                <a:solidFill>
                  <a:schemeClr val="tx1"/>
                </a:solidFill>
                <a:effectLst/>
                <a:latin typeface="Arial" charset="0"/>
                <a:cs typeface="Arial" charset="0"/>
              </a:rPr>
              <a:t>vígasza</a:t>
            </a:r>
            <a:r>
              <a:rPr kumimoji="0" lang="hu-HU" sz="1400" b="0" i="0" u="none" strike="noStrike" cap="none" normalizeH="0" baseline="0" dirty="0" smtClean="0">
                <a:ln>
                  <a:noFill/>
                </a:ln>
                <a:solidFill>
                  <a:schemeClr val="tx1"/>
                </a:solidFill>
                <a:effectLst/>
                <a:latin typeface="Arial" charset="0"/>
                <a:cs typeface="Arial" charset="0"/>
              </a:rPr>
              <a:t>, a keresztények megfélemlítője és nagy védelmezője, </a:t>
            </a:r>
            <a:r>
              <a:rPr kumimoji="0" lang="hu-HU" sz="1400" b="0" i="0" u="sng" strike="noStrike" cap="none" normalizeH="0" baseline="0" dirty="0" smtClean="0">
                <a:ln>
                  <a:noFill/>
                </a:ln>
                <a:solidFill>
                  <a:schemeClr val="tx1"/>
                </a:solidFill>
                <a:effectLst/>
                <a:latin typeface="Arial" charset="0"/>
                <a:cs typeface="Arial" charset="0"/>
              </a:rPr>
              <a:t>megparancsolom nektek</a:t>
            </a:r>
            <a:r>
              <a:rPr kumimoji="0" lang="hu-HU" sz="1400" b="0" i="0" u="none" strike="noStrike" cap="none" normalizeH="0" baseline="0" dirty="0" smtClean="0">
                <a:ln>
                  <a:noFill/>
                </a:ln>
                <a:solidFill>
                  <a:schemeClr val="tx1"/>
                </a:solidFill>
                <a:effectLst/>
                <a:latin typeface="Arial" charset="0"/>
                <a:cs typeface="Arial" charset="0"/>
              </a:rPr>
              <a:t>, zaporozsjei kozákok, hogy </a:t>
            </a:r>
            <a:r>
              <a:rPr kumimoji="0" lang="hu-HU" sz="1400" b="0" i="0" u="sng" strike="noStrike" cap="none" normalizeH="0" baseline="0" dirty="0" smtClean="0">
                <a:ln>
                  <a:noFill/>
                </a:ln>
                <a:solidFill>
                  <a:schemeClr val="tx1"/>
                </a:solidFill>
                <a:effectLst/>
                <a:latin typeface="Arial" charset="0"/>
                <a:cs typeface="Arial" charset="0"/>
              </a:rPr>
              <a:t>önként adjátok meg magatokat nékem</a:t>
            </a:r>
            <a:r>
              <a:rPr kumimoji="0" lang="hu-HU" sz="1400" b="0" i="0" u="none" strike="noStrike" cap="none" normalizeH="0" baseline="0" dirty="0" smtClean="0">
                <a:ln>
                  <a:noFill/>
                </a:ln>
                <a:solidFill>
                  <a:schemeClr val="tx1"/>
                </a:solidFill>
                <a:effectLst/>
                <a:latin typeface="Arial" charset="0"/>
                <a:cs typeface="Arial" charset="0"/>
              </a:rPr>
              <a:t>, mindenfajta ellenállás nélkül, és engem a ti támadásaitokkal sem merjetek nyugtalanítani. Törökország Szultánja, IV. </a:t>
            </a:r>
            <a:r>
              <a:rPr kumimoji="0" lang="hu-HU" sz="1400" b="0" i="0" u="none" strike="noStrike" cap="none" normalizeH="0" baseline="0" dirty="0" err="1" smtClean="0">
                <a:ln>
                  <a:noFill/>
                </a:ln>
                <a:solidFill>
                  <a:schemeClr val="tx1"/>
                </a:solidFill>
                <a:effectLst/>
                <a:latin typeface="Arial" charset="0"/>
                <a:cs typeface="Arial" charset="0"/>
              </a:rPr>
              <a:t>Muhammed</a:t>
            </a:r>
            <a:r>
              <a:rPr kumimoji="0" lang="hu-HU" sz="1400" b="0" i="0" u="none" strike="noStrike" cap="none" normalizeH="0" baseline="0" dirty="0" smtClean="0">
                <a:ln>
                  <a:noFill/>
                </a:ln>
                <a:solidFill>
                  <a:schemeClr val="tx1"/>
                </a:solidFill>
                <a:effectLst/>
                <a:latin typeface="Arial" charset="0"/>
                <a:cs typeface="Arial" charset="0"/>
              </a:rPr>
              <a:t>. ”</a:t>
            </a:r>
          </a:p>
        </p:txBody>
      </p:sp>
      <p:sp>
        <p:nvSpPr>
          <p:cNvPr id="79874" name="Rectangle 2"/>
          <p:cNvSpPr>
            <a:spLocks noChangeArrowheads="1"/>
          </p:cNvSpPr>
          <p:nvPr/>
        </p:nvSpPr>
        <p:spPr bwMode="auto">
          <a:xfrm>
            <a:off x="251520" y="3670987"/>
            <a:ext cx="8892480"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Arial" charset="0"/>
              </a:rPr>
              <a:t>„ A zaporozsjei kozákok a török szultánnak!</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Arial" charset="0"/>
              </a:rPr>
              <a:t>Te - török sátán, az átkozott ördög testvére és rablótársa, magának Lucifernek titkára! Az ördögbe is, hát milyen lovag vagy te, ha csupasz seggel még egy sünt sem bírsz agyoncsapni? Az ördög kiszarja, a sereged meg felzabálja. Nem vagy te jó arra, hogy keresztény fiak éljenek alattad, a seregedtől nem félünk, földen és vízen megütközünk veled. Te babilóniai szakács, makedóniai kerékbetörő, jeruzsálemi serfőző, </a:t>
            </a:r>
            <a:r>
              <a:rPr kumimoji="0" lang="hu-HU" sz="1400" b="0" i="0" u="none" strike="noStrike" cap="none" normalizeH="0" baseline="0" dirty="0" err="1" smtClean="0">
                <a:ln>
                  <a:noFill/>
                </a:ln>
                <a:solidFill>
                  <a:schemeClr val="tx1"/>
                </a:solidFill>
                <a:effectLst/>
                <a:latin typeface="Arial" charset="0"/>
                <a:cs typeface="Arial" charset="0"/>
              </a:rPr>
              <a:t>alekszandriai</a:t>
            </a:r>
            <a:r>
              <a:rPr kumimoji="0" lang="hu-HU" sz="1400" b="0" i="0" u="none" strike="noStrike" cap="none" normalizeH="0" baseline="0" dirty="0" smtClean="0">
                <a:ln>
                  <a:noFill/>
                </a:ln>
                <a:solidFill>
                  <a:schemeClr val="tx1"/>
                </a:solidFill>
                <a:effectLst/>
                <a:latin typeface="Arial" charset="0"/>
                <a:cs typeface="Arial" charset="0"/>
              </a:rPr>
              <a:t> kecskebaszó, a Nagy és Kis Egyiptom disznópásztora, örmény disznó, tatár tegez, </a:t>
            </a:r>
            <a:r>
              <a:rPr kumimoji="0" lang="hu-HU" sz="1400" b="0" i="0" u="none" strike="noStrike" cap="none" normalizeH="0" baseline="0" dirty="0" err="1" smtClean="0">
                <a:ln>
                  <a:noFill/>
                </a:ln>
                <a:solidFill>
                  <a:schemeClr val="tx1"/>
                </a:solidFill>
                <a:effectLst/>
                <a:latin typeface="Arial" charset="0"/>
                <a:cs typeface="Arial" charset="0"/>
              </a:rPr>
              <a:t>kamenyecki</a:t>
            </a:r>
            <a:r>
              <a:rPr kumimoji="0" lang="hu-HU" sz="1400" b="0" i="0" u="none" strike="noStrike" cap="none" normalizeH="0" baseline="0" dirty="0" smtClean="0">
                <a:ln>
                  <a:noFill/>
                </a:ln>
                <a:solidFill>
                  <a:schemeClr val="tx1"/>
                </a:solidFill>
                <a:effectLst/>
                <a:latin typeface="Arial" charset="0"/>
                <a:cs typeface="Arial" charset="0"/>
              </a:rPr>
              <a:t> hóhér, </a:t>
            </a:r>
            <a:r>
              <a:rPr kumimoji="0" lang="hu-HU" sz="1400" b="0" i="0" u="none" strike="noStrike" cap="none" normalizeH="0" baseline="0" dirty="0" err="1" smtClean="0">
                <a:ln>
                  <a:noFill/>
                </a:ln>
                <a:solidFill>
                  <a:schemeClr val="tx1"/>
                </a:solidFill>
                <a:effectLst/>
                <a:latin typeface="Arial" charset="0"/>
                <a:cs typeface="Arial" charset="0"/>
              </a:rPr>
              <a:t>podolszkiji</a:t>
            </a:r>
            <a:r>
              <a:rPr kumimoji="0" lang="hu-HU" sz="1400" b="0" i="0" u="none" strike="noStrike" cap="none" normalizeH="0" baseline="0" dirty="0" smtClean="0">
                <a:ln>
                  <a:noFill/>
                </a:ln>
                <a:solidFill>
                  <a:schemeClr val="tx1"/>
                </a:solidFill>
                <a:effectLst/>
                <a:latin typeface="Arial" charset="0"/>
                <a:cs typeface="Arial" charset="0"/>
              </a:rPr>
              <a:t> gonosztevő, a világ és alvilág bohóca, magának a viperának unokája, és a faszunk görbülete. Te disznópofa, te kancasegg, te hentes kutyája, te kereszteletlen tökfej, hogy baszom azt anyádat. No, imígyen szóltak hozzád a </a:t>
            </a:r>
            <a:r>
              <a:rPr kumimoji="0" lang="hu-HU" sz="1400" b="0" i="0" u="none" strike="noStrike" cap="none" normalizeH="0" baseline="0" dirty="0" err="1" smtClean="0">
                <a:ln>
                  <a:noFill/>
                </a:ln>
                <a:solidFill>
                  <a:schemeClr val="tx1"/>
                </a:solidFill>
                <a:effectLst/>
                <a:latin typeface="Arial" charset="0"/>
                <a:cs typeface="Arial" charset="0"/>
              </a:rPr>
              <a:t>zaporozsjeiek</a:t>
            </a:r>
            <a:r>
              <a:rPr kumimoji="0" lang="hu-HU" sz="1400" b="0" i="0" u="none" strike="noStrike" cap="none" normalizeH="0" baseline="0" dirty="0" smtClean="0">
                <a:ln>
                  <a:noFill/>
                </a:ln>
                <a:solidFill>
                  <a:schemeClr val="tx1"/>
                </a:solidFill>
                <a:effectLst/>
                <a:latin typeface="Arial" charset="0"/>
                <a:cs typeface="Arial" charset="0"/>
              </a:rPr>
              <a:t>, te takony. Még a keresztények </a:t>
            </a:r>
            <a:r>
              <a:rPr kumimoji="0" lang="hu-HU" sz="1400" b="0" i="0" u="none" strike="noStrike" cap="none" normalizeH="0" baseline="0" dirty="0" err="1" smtClean="0">
                <a:ln>
                  <a:noFill/>
                </a:ln>
                <a:solidFill>
                  <a:schemeClr val="tx1"/>
                </a:solidFill>
                <a:effectLst/>
                <a:latin typeface="Arial" charset="0"/>
                <a:cs typeface="Arial" charset="0"/>
              </a:rPr>
              <a:t>disznajait</a:t>
            </a:r>
            <a:r>
              <a:rPr kumimoji="0" lang="hu-HU" sz="1400" b="0" i="0" u="none" strike="noStrike" cap="none" normalizeH="0" baseline="0" dirty="0" smtClean="0">
                <a:ln>
                  <a:noFill/>
                </a:ln>
                <a:solidFill>
                  <a:schemeClr val="tx1"/>
                </a:solidFill>
                <a:effectLst/>
                <a:latin typeface="Arial" charset="0"/>
                <a:cs typeface="Arial" charset="0"/>
              </a:rPr>
              <a:t> sem fogod te terelgetni. Most befejezzük, mivel a dátumot nem tudjuk, kalendáriumunk nincs, a Hold az égen (szójáték, mert hónapot is jelent a ,,</a:t>
            </a:r>
            <a:r>
              <a:rPr kumimoji="0" lang="hu-HU" sz="1400" b="0" i="0" u="none" strike="noStrike" cap="none" normalizeH="0" baseline="0" dirty="0" err="1" smtClean="0">
                <a:ln>
                  <a:noFill/>
                </a:ln>
                <a:solidFill>
                  <a:schemeClr val="tx1"/>
                </a:solidFill>
                <a:effectLst/>
                <a:latin typeface="Arial" charset="0"/>
                <a:cs typeface="Arial" charset="0"/>
              </a:rPr>
              <a:t>meszjac</a:t>
            </a:r>
            <a:r>
              <a:rPr kumimoji="0" lang="hu-HU" sz="1400" b="0" i="0" u="none" strike="noStrike" cap="none" normalizeH="0" baseline="0" dirty="0" smtClean="0">
                <a:ln>
                  <a:noFill/>
                </a:ln>
                <a:solidFill>
                  <a:schemeClr val="tx1"/>
                </a:solidFill>
                <a:effectLst/>
                <a:latin typeface="Arial" charset="0"/>
                <a:cs typeface="Arial" charset="0"/>
              </a:rPr>
              <a:t>"), az év az évkönyvben, a nap meg ugyanaz, mint nálatok. Ezért seggbe is csókolhatsz minket.</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Arial" charset="0"/>
              </a:rPr>
              <a:t>Aláírók: Iván </a:t>
            </a:r>
            <a:r>
              <a:rPr kumimoji="0" lang="hu-HU" sz="1400" b="0" i="0" u="none" strike="noStrike" cap="none" normalizeH="0" baseline="0" dirty="0" err="1" smtClean="0">
                <a:ln>
                  <a:noFill/>
                </a:ln>
                <a:solidFill>
                  <a:schemeClr val="tx1"/>
                </a:solidFill>
                <a:effectLst/>
                <a:latin typeface="Arial" charset="0"/>
                <a:cs typeface="Arial" charset="0"/>
              </a:rPr>
              <a:t>Szirko</a:t>
            </a:r>
            <a:r>
              <a:rPr kumimoji="0" lang="hu-HU" sz="1400" b="0" i="0" u="none" strike="noStrike" cap="none" normalizeH="0" baseline="0" dirty="0" smtClean="0">
                <a:ln>
                  <a:noFill/>
                </a:ln>
                <a:solidFill>
                  <a:schemeClr val="tx1"/>
                </a:solidFill>
                <a:effectLst/>
                <a:latin typeface="Arial" charset="0"/>
                <a:cs typeface="Arial" charset="0"/>
              </a:rPr>
              <a:t> </a:t>
            </a:r>
            <a:r>
              <a:rPr kumimoji="0" lang="hu-HU" sz="1400" b="0" i="0" u="none" strike="noStrike" cap="none" normalizeH="0" baseline="0" dirty="0" err="1" smtClean="0">
                <a:ln>
                  <a:noFill/>
                </a:ln>
                <a:solidFill>
                  <a:schemeClr val="tx1"/>
                </a:solidFill>
                <a:effectLst/>
                <a:latin typeface="Arial" charset="0"/>
                <a:cs typeface="Arial" charset="0"/>
              </a:rPr>
              <a:t>ezredatamán</a:t>
            </a:r>
            <a:r>
              <a:rPr kumimoji="0" lang="hu-HU" sz="1400" b="0" i="0" u="none" strike="noStrike" cap="none" normalizeH="0" baseline="0" dirty="0" smtClean="0">
                <a:ln>
                  <a:noFill/>
                </a:ln>
                <a:solidFill>
                  <a:schemeClr val="tx1"/>
                </a:solidFill>
                <a:effectLst/>
                <a:latin typeface="Arial" charset="0"/>
                <a:cs typeface="Arial" charset="0"/>
              </a:rPr>
              <a:t> és az egész zaporozsjei sereg.”</a:t>
            </a:r>
          </a:p>
        </p:txBody>
      </p:sp>
      <p:sp>
        <p:nvSpPr>
          <p:cNvPr id="4" name="Téglalap 3"/>
          <p:cNvSpPr/>
          <p:nvPr/>
        </p:nvSpPr>
        <p:spPr>
          <a:xfrm>
            <a:off x="323528" y="188640"/>
            <a:ext cx="8352928" cy="1477328"/>
          </a:xfrm>
          <a:prstGeom prst="rect">
            <a:avLst/>
          </a:prstGeom>
        </p:spPr>
        <p:txBody>
          <a:bodyPr wrap="square">
            <a:spAutoFit/>
          </a:bodyPr>
          <a:lstStyle/>
          <a:p>
            <a:r>
              <a:rPr lang="hu-HU" b="1" u="sng" dirty="0" smtClean="0"/>
              <a:t>1675-ben IV. Mohamed török szultán ki akarta terjeszteni a Török Birodalom fennhatóságát a </a:t>
            </a:r>
            <a:r>
              <a:rPr lang="hu-HU" b="1" u="sng" dirty="0" err="1" smtClean="0"/>
              <a:t>zaporizzsjai</a:t>
            </a:r>
            <a:r>
              <a:rPr lang="hu-HU" b="1" u="sng" dirty="0" smtClean="0"/>
              <a:t> kozákok területére is. Mielőtt a török hadakat megindította volna, a kor szokása szerint egy levelet intézett a kozákok vezetőjéhez, amelyben meghódolást követelt, és a harc nélküli megadás fejében kíméletes bánásmódot ígért. </a:t>
            </a:r>
            <a:endParaRPr lang="hu-HU" b="1" u="sng"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mp;Fcy;&amp;acy;&amp;jcy;&amp;lcy;:Provody na Sich.jpg"/>
          <p:cNvPicPr>
            <a:picLocks noChangeAspect="1" noChangeArrowheads="1"/>
          </p:cNvPicPr>
          <p:nvPr/>
        </p:nvPicPr>
        <p:blipFill>
          <a:blip r:embed="rId2" cstate="print"/>
          <a:srcRect/>
          <a:stretch>
            <a:fillRect/>
          </a:stretch>
        </p:blipFill>
        <p:spPr bwMode="auto">
          <a:xfrm>
            <a:off x="323528" y="1628800"/>
            <a:ext cx="8260071" cy="4646290"/>
          </a:xfrm>
          <a:prstGeom prst="rect">
            <a:avLst/>
          </a:prstGeom>
          <a:noFill/>
        </p:spPr>
      </p:pic>
      <p:sp>
        <p:nvSpPr>
          <p:cNvPr id="3" name="Téglalap 2"/>
          <p:cNvSpPr/>
          <p:nvPr/>
        </p:nvSpPr>
        <p:spPr>
          <a:xfrm>
            <a:off x="395536" y="476672"/>
            <a:ext cx="8136903" cy="369332"/>
          </a:xfrm>
          <a:prstGeom prst="rect">
            <a:avLst/>
          </a:prstGeom>
        </p:spPr>
        <p:txBody>
          <a:bodyPr wrap="square">
            <a:spAutoFit/>
          </a:bodyPr>
          <a:lstStyle/>
          <a:p>
            <a:r>
              <a:rPr lang="hu-HU" dirty="0" err="1" smtClean="0"/>
              <a:t>Afanaszij</a:t>
            </a:r>
            <a:r>
              <a:rPr lang="hu-HU" dirty="0" smtClean="0"/>
              <a:t> </a:t>
            </a:r>
            <a:r>
              <a:rPr lang="hu-HU" dirty="0" err="1" smtClean="0"/>
              <a:t>Szlasztion</a:t>
            </a:r>
            <a:r>
              <a:rPr lang="ru-RU" dirty="0" smtClean="0"/>
              <a:t> (1855-1933)</a:t>
            </a:r>
            <a:r>
              <a:rPr lang="hu-HU" dirty="0" smtClean="0"/>
              <a:t>:</a:t>
            </a:r>
            <a:r>
              <a:rPr lang="ru-RU" dirty="0" smtClean="0"/>
              <a:t> </a:t>
            </a:r>
            <a:r>
              <a:rPr lang="hu-HU" dirty="0" smtClean="0"/>
              <a:t>Indulás a </a:t>
            </a:r>
            <a:r>
              <a:rPr lang="hu-HU" dirty="0" err="1" smtClean="0"/>
              <a:t>Szicsre</a:t>
            </a:r>
            <a:r>
              <a:rPr lang="ru-RU" dirty="0" smtClean="0"/>
              <a:t> </a:t>
            </a:r>
            <a:endParaRPr lang="hu-HU"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Képtalálat a következ&amp;odblac;re: „&amp;kcy;&amp;ocy;&amp;zcy;&amp;acy;&amp;kcy;”"/>
          <p:cNvPicPr>
            <a:picLocks noChangeAspect="1" noChangeArrowheads="1"/>
          </p:cNvPicPr>
          <p:nvPr/>
        </p:nvPicPr>
        <p:blipFill>
          <a:blip r:embed="rId2" cstate="print"/>
          <a:srcRect/>
          <a:stretch>
            <a:fillRect/>
          </a:stretch>
        </p:blipFill>
        <p:spPr bwMode="auto">
          <a:xfrm>
            <a:off x="1043607" y="836712"/>
            <a:ext cx="6816757" cy="5112568"/>
          </a:xfrm>
          <a:prstGeom prst="rect">
            <a:avLst/>
          </a:prstGeom>
          <a:noFill/>
        </p:spPr>
      </p:pic>
    </p:spTree>
    <p:extLst>
      <p:ext uri="{BB962C8B-B14F-4D97-AF65-F5344CB8AC3E}">
        <p14:creationId xmlns:p14="http://schemas.microsoft.com/office/powerpoint/2010/main" val="3745460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51520" y="404664"/>
            <a:ext cx="8492412" cy="5664438"/>
          </a:xfrm>
          <a:prstGeom prst="rect">
            <a:avLst/>
          </a:prstGeom>
          <a:noFill/>
          <a:ln w="9525">
            <a:noFill/>
            <a:miter lim="800000"/>
            <a:headEnd/>
            <a:tailEnd/>
          </a:ln>
        </p:spPr>
      </p:pic>
      <p:sp>
        <p:nvSpPr>
          <p:cNvPr id="3" name="Téglalap 2"/>
          <p:cNvSpPr/>
          <p:nvPr/>
        </p:nvSpPr>
        <p:spPr>
          <a:xfrm>
            <a:off x="1475656" y="4437112"/>
            <a:ext cx="6008056" cy="830997"/>
          </a:xfrm>
          <a:prstGeom prst="rect">
            <a:avLst/>
          </a:prstGeom>
        </p:spPr>
        <p:txBody>
          <a:bodyPr wrap="none">
            <a:spAutoFit/>
          </a:bodyPr>
          <a:lstStyle/>
          <a:p>
            <a:pPr algn="ctr"/>
            <a:r>
              <a:rPr lang="hu-HU" sz="4800" b="1" i="1" dirty="0" smtClean="0">
                <a:solidFill>
                  <a:srgbClr val="FF0000"/>
                </a:solidFill>
              </a:rPr>
              <a:t>Köszönöm a figyelmet</a:t>
            </a:r>
            <a:r>
              <a:rPr lang="uk-UA" sz="4800" b="1" i="1" dirty="0" smtClean="0">
                <a:solidFill>
                  <a:srgbClr val="FF0000"/>
                </a:solidFill>
              </a:rPr>
              <a:t>!</a:t>
            </a:r>
            <a:endParaRPr lang="hu-HU" sz="4800" i="1" dirty="0">
              <a:solidFill>
                <a:srgbClr val="FF0000"/>
              </a:solidFill>
              <a:latin typeface="Algerian" pitchFamily="8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rl.kiev.ua/wp-content/uploads/2014/05/without-donbass-krym.png"/>
          <p:cNvPicPr>
            <a:picLocks noChangeAspect="1" noChangeArrowheads="1"/>
          </p:cNvPicPr>
          <p:nvPr/>
        </p:nvPicPr>
        <p:blipFill>
          <a:blip r:embed="rId2" cstate="print"/>
          <a:srcRect/>
          <a:stretch>
            <a:fillRect/>
          </a:stretch>
        </p:blipFill>
        <p:spPr bwMode="auto">
          <a:xfrm>
            <a:off x="395536" y="692696"/>
            <a:ext cx="8457267" cy="597666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4677855" y="1484784"/>
            <a:ext cx="4466145" cy="3384376"/>
          </a:xfrm>
          <a:prstGeom prst="rect">
            <a:avLst/>
          </a:prstGeom>
          <a:noFill/>
          <a:ln w="9525">
            <a:noFill/>
            <a:miter lim="800000"/>
            <a:headEnd/>
            <a:tailEnd/>
          </a:ln>
          <a:effectLst/>
        </p:spPr>
      </p:pic>
      <p:pic>
        <p:nvPicPr>
          <p:cNvPr id="17411" name="Picture 3"/>
          <p:cNvPicPr>
            <a:picLocks noChangeAspect="1" noChangeArrowheads="1"/>
          </p:cNvPicPr>
          <p:nvPr/>
        </p:nvPicPr>
        <p:blipFill>
          <a:blip r:embed="rId4" cstate="print"/>
          <a:srcRect/>
          <a:stretch>
            <a:fillRect/>
          </a:stretch>
        </p:blipFill>
        <p:spPr bwMode="auto">
          <a:xfrm>
            <a:off x="251520" y="1484784"/>
            <a:ext cx="4474579" cy="33565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upload.wikimedia.org/wikipedia/commons/thumb/6/60/Center_of_Europe1.JPG/180px-Center_of_Europe1.JPG"/>
          <p:cNvPicPr>
            <a:picLocks noChangeAspect="1" noChangeArrowheads="1"/>
          </p:cNvPicPr>
          <p:nvPr/>
        </p:nvPicPr>
        <p:blipFill>
          <a:blip r:embed="rId2" cstate="print"/>
          <a:srcRect/>
          <a:stretch>
            <a:fillRect/>
          </a:stretch>
        </p:blipFill>
        <p:spPr bwMode="auto">
          <a:xfrm>
            <a:off x="5292080" y="651892"/>
            <a:ext cx="3315573" cy="5691734"/>
          </a:xfrm>
          <a:prstGeom prst="rect">
            <a:avLst/>
          </a:prstGeom>
          <a:noFill/>
        </p:spPr>
      </p:pic>
      <p:sp>
        <p:nvSpPr>
          <p:cNvPr id="4" name="Téglalap 3"/>
          <p:cNvSpPr/>
          <p:nvPr/>
        </p:nvSpPr>
        <p:spPr>
          <a:xfrm>
            <a:off x="467544" y="188640"/>
            <a:ext cx="5582168" cy="523220"/>
          </a:xfrm>
          <a:prstGeom prst="rect">
            <a:avLst/>
          </a:prstGeom>
        </p:spPr>
        <p:txBody>
          <a:bodyPr wrap="square">
            <a:spAutoFit/>
          </a:bodyPr>
          <a:lstStyle/>
          <a:p>
            <a:r>
              <a:rPr lang="hu-HU" sz="2800" b="1" u="sng" dirty="0" smtClean="0"/>
              <a:t>Európa földrajzi központja</a:t>
            </a:r>
            <a:endParaRPr lang="hu-HU" sz="2800" b="1" u="sng" dirty="0"/>
          </a:p>
        </p:txBody>
      </p:sp>
      <p:pic>
        <p:nvPicPr>
          <p:cNvPr id="5" name="Picture 6" descr="http://static.panoramio.com/photos/large/21512970.jpg"/>
          <p:cNvPicPr>
            <a:picLocks noChangeAspect="1" noChangeArrowheads="1"/>
          </p:cNvPicPr>
          <p:nvPr/>
        </p:nvPicPr>
        <p:blipFill>
          <a:blip r:embed="rId3" cstate="print"/>
          <a:srcRect/>
          <a:stretch>
            <a:fillRect/>
          </a:stretch>
        </p:blipFill>
        <p:spPr bwMode="auto">
          <a:xfrm>
            <a:off x="1043608" y="980728"/>
            <a:ext cx="2592288" cy="1945451"/>
          </a:xfrm>
          <a:prstGeom prst="rect">
            <a:avLst/>
          </a:prstGeom>
          <a:noFill/>
        </p:spPr>
      </p:pic>
      <p:sp>
        <p:nvSpPr>
          <p:cNvPr id="6" name="Téglalap 5"/>
          <p:cNvSpPr/>
          <p:nvPr/>
        </p:nvSpPr>
        <p:spPr>
          <a:xfrm>
            <a:off x="395536" y="3068960"/>
            <a:ext cx="4572000" cy="3693319"/>
          </a:xfrm>
          <a:prstGeom prst="rect">
            <a:avLst/>
          </a:prstGeom>
        </p:spPr>
        <p:txBody>
          <a:bodyPr>
            <a:spAutoFit/>
          </a:bodyPr>
          <a:lstStyle/>
          <a:p>
            <a:r>
              <a:rPr lang="hu-HU" b="1" u="sng" dirty="0" smtClean="0"/>
              <a:t>Latin felirat</a:t>
            </a:r>
            <a:r>
              <a:rPr lang="ru-RU" b="1" u="sng" dirty="0" smtClean="0"/>
              <a:t>:</a:t>
            </a:r>
          </a:p>
          <a:p>
            <a:r>
              <a:rPr lang="ru-RU" dirty="0" smtClean="0"/>
              <a:t> </a:t>
            </a:r>
            <a:r>
              <a:rPr lang="hu-HU" dirty="0" err="1" smtClean="0"/>
              <a:t>Locus</a:t>
            </a:r>
            <a:r>
              <a:rPr lang="hu-HU" dirty="0" smtClean="0"/>
              <a:t> </a:t>
            </a:r>
            <a:r>
              <a:rPr lang="hu-HU" dirty="0" err="1" smtClean="0"/>
              <a:t>Perennis</a:t>
            </a:r>
            <a:r>
              <a:rPr lang="hu-HU" dirty="0" smtClean="0"/>
              <a:t> </a:t>
            </a:r>
            <a:r>
              <a:rPr lang="hu-HU" dirty="0" err="1" smtClean="0"/>
              <a:t>Dilicentissime</a:t>
            </a:r>
            <a:r>
              <a:rPr lang="hu-HU" dirty="0" smtClean="0"/>
              <a:t> cum libella </a:t>
            </a:r>
            <a:r>
              <a:rPr lang="hu-HU" dirty="0" err="1" smtClean="0"/>
              <a:t>librationis</a:t>
            </a:r>
            <a:r>
              <a:rPr lang="hu-HU" dirty="0" smtClean="0"/>
              <a:t> </a:t>
            </a:r>
            <a:r>
              <a:rPr lang="hu-HU" dirty="0" err="1" smtClean="0"/>
              <a:t>quae</a:t>
            </a:r>
            <a:r>
              <a:rPr lang="hu-HU" dirty="0" smtClean="0"/>
              <a:t> est </a:t>
            </a:r>
            <a:r>
              <a:rPr lang="hu-HU" dirty="0" err="1" smtClean="0"/>
              <a:t>in</a:t>
            </a:r>
            <a:r>
              <a:rPr lang="hu-HU" dirty="0" smtClean="0"/>
              <a:t> </a:t>
            </a:r>
            <a:r>
              <a:rPr lang="hu-HU" dirty="0" err="1" smtClean="0"/>
              <a:t>Austria</a:t>
            </a:r>
            <a:r>
              <a:rPr lang="hu-HU" dirty="0" smtClean="0"/>
              <a:t> et Hungaria </a:t>
            </a:r>
            <a:r>
              <a:rPr lang="hu-HU" dirty="0" err="1" smtClean="0"/>
              <a:t>confecta</a:t>
            </a:r>
            <a:r>
              <a:rPr lang="hu-HU" dirty="0" smtClean="0"/>
              <a:t> cum </a:t>
            </a:r>
            <a:r>
              <a:rPr lang="hu-HU" dirty="0" err="1" smtClean="0"/>
              <a:t>mensura</a:t>
            </a:r>
            <a:r>
              <a:rPr lang="hu-HU" dirty="0" smtClean="0"/>
              <a:t> </a:t>
            </a:r>
            <a:r>
              <a:rPr lang="hu-HU" dirty="0" err="1" smtClean="0"/>
              <a:t>gradum</a:t>
            </a:r>
            <a:r>
              <a:rPr lang="hu-HU" dirty="0" smtClean="0"/>
              <a:t> </a:t>
            </a:r>
            <a:r>
              <a:rPr lang="hu-HU" dirty="0" err="1" smtClean="0"/>
              <a:t>meridionalium</a:t>
            </a:r>
            <a:r>
              <a:rPr lang="hu-HU" dirty="0" smtClean="0"/>
              <a:t> et </a:t>
            </a:r>
            <a:r>
              <a:rPr lang="hu-HU" dirty="0" err="1" smtClean="0"/>
              <a:t>paralleloumierum</a:t>
            </a:r>
            <a:r>
              <a:rPr lang="hu-HU" dirty="0" smtClean="0"/>
              <a:t> </a:t>
            </a:r>
            <a:r>
              <a:rPr lang="hu-HU" dirty="0" err="1" smtClean="0"/>
              <a:t>Europeum</a:t>
            </a:r>
            <a:r>
              <a:rPr lang="hu-HU" dirty="0" smtClean="0"/>
              <a:t>... MDCCCLXXXVII</a:t>
            </a:r>
            <a:endParaRPr lang="uk-UA" dirty="0" smtClean="0"/>
          </a:p>
          <a:p>
            <a:endParaRPr lang="uk-UA" dirty="0" smtClean="0"/>
          </a:p>
          <a:p>
            <a:r>
              <a:rPr lang="ru-RU" dirty="0" smtClean="0"/>
              <a:t>"Постійне, точне, вічне місце. Дуже точно, зі спеціальним апаратом, виготовленим в Австрії та Угорщині, зі шкалою меридіанів і паралелей, встановлений тут Центр Європи. 1887»</a:t>
            </a:r>
            <a:endParaRPr lang="uk-UA" dirty="0" smtClean="0"/>
          </a:p>
          <a:p>
            <a:endParaRPr lang="uk-UA"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63688" y="1052736"/>
            <a:ext cx="5454352" cy="4308872"/>
          </a:xfrm>
          <a:prstGeom prst="rect">
            <a:avLst/>
          </a:prstGeom>
        </p:spPr>
        <p:txBody>
          <a:bodyPr wrap="square">
            <a:spAutoFit/>
          </a:bodyPr>
          <a:lstStyle/>
          <a:p>
            <a:r>
              <a:rPr lang="hu-HU" sz="2000" b="1" u="sng" dirty="0" smtClean="0"/>
              <a:t>Európa földrajzi központjai</a:t>
            </a:r>
            <a:r>
              <a:rPr lang="ru-RU" sz="2000" b="1" u="sng" dirty="0" smtClean="0"/>
              <a:t>:</a:t>
            </a:r>
          </a:p>
          <a:p>
            <a:endParaRPr lang="ru-RU" sz="2000" dirty="0" smtClean="0"/>
          </a:p>
          <a:p>
            <a:pPr marL="514350" indent="-514350">
              <a:buAutoNum type="arabicPeriod"/>
            </a:pPr>
            <a:r>
              <a:rPr lang="hu-HU" dirty="0" err="1" smtClean="0"/>
              <a:t>Purnu</a:t>
            </a:r>
            <a:r>
              <a:rPr lang="hu-HU" dirty="0" smtClean="0"/>
              <a:t></a:t>
            </a:r>
            <a:r>
              <a:rPr lang="hu-HU" dirty="0" err="1" smtClean="0"/>
              <a:t>kiai</a:t>
            </a:r>
            <a:r>
              <a:rPr lang="hu-HU" dirty="0" smtClean="0"/>
              <a:t>, </a:t>
            </a:r>
            <a:r>
              <a:rPr lang="hu-HU" dirty="0" err="1" smtClean="0"/>
              <a:t>Bernotai</a:t>
            </a:r>
            <a:r>
              <a:rPr lang="hu-HU" dirty="0" smtClean="0"/>
              <a:t> és </a:t>
            </a:r>
            <a:r>
              <a:rPr lang="hu-HU" dirty="0" err="1" smtClean="0"/>
              <a:t>Radëiuliai</a:t>
            </a:r>
            <a:r>
              <a:rPr lang="hu-HU" dirty="0" smtClean="0"/>
              <a:t> falvak mellett, a </a:t>
            </a:r>
            <a:r>
              <a:rPr lang="hu-HU" dirty="0" err="1" smtClean="0"/>
              <a:t>Girija-tó</a:t>
            </a:r>
            <a:r>
              <a:rPr lang="hu-HU" dirty="0" smtClean="0"/>
              <a:t> partján</a:t>
            </a:r>
            <a:r>
              <a:rPr lang="ru-RU" dirty="0" smtClean="0"/>
              <a:t>  - </a:t>
            </a:r>
            <a:r>
              <a:rPr lang="hu-HU" dirty="0" smtClean="0"/>
              <a:t>Vilniustól 26 km északra</a:t>
            </a:r>
            <a:r>
              <a:rPr lang="ru-RU" dirty="0" smtClean="0"/>
              <a:t>, </a:t>
            </a:r>
            <a:r>
              <a:rPr lang="hu-HU" b="1" u="sng" dirty="0" smtClean="0"/>
              <a:t>Litvánia</a:t>
            </a:r>
            <a:r>
              <a:rPr lang="ru-RU" dirty="0" smtClean="0"/>
              <a:t>;</a:t>
            </a:r>
            <a:endParaRPr lang="hu-HU" dirty="0" smtClean="0"/>
          </a:p>
          <a:p>
            <a:pPr marL="514350" indent="-514350">
              <a:buAutoNum type="arabicPeriod"/>
            </a:pPr>
            <a:endParaRPr lang="hu-HU" dirty="0" smtClean="0"/>
          </a:p>
          <a:p>
            <a:pPr marL="514350" indent="-514350">
              <a:buAutoNum type="arabicPeriod"/>
            </a:pPr>
            <a:r>
              <a:rPr lang="ru-RU" dirty="0" smtClean="0"/>
              <a:t> </a:t>
            </a:r>
            <a:r>
              <a:rPr lang="hu-HU" dirty="0" err="1" smtClean="0"/>
              <a:t>Krahule</a:t>
            </a:r>
            <a:r>
              <a:rPr lang="hu-HU" dirty="0" smtClean="0"/>
              <a:t> falú</a:t>
            </a:r>
            <a:r>
              <a:rPr lang="ru-RU" dirty="0" smtClean="0"/>
              <a:t>, </a:t>
            </a:r>
            <a:r>
              <a:rPr lang="hu-HU" b="1" u="sng" dirty="0" smtClean="0"/>
              <a:t>Szlovákia</a:t>
            </a:r>
            <a:r>
              <a:rPr lang="ru-RU" dirty="0" smtClean="0"/>
              <a:t>; </a:t>
            </a:r>
            <a:endParaRPr lang="hu-HU" dirty="0" smtClean="0"/>
          </a:p>
          <a:p>
            <a:pPr marL="514350" indent="-514350">
              <a:buAutoNum type="arabicPeriod"/>
            </a:pPr>
            <a:endParaRPr lang="hu-HU" dirty="0" smtClean="0"/>
          </a:p>
          <a:p>
            <a:pPr marL="514350" indent="-514350">
              <a:buAutoNum type="arabicPeriod"/>
            </a:pPr>
            <a:r>
              <a:rPr lang="hu-HU" dirty="0" err="1" smtClean="0"/>
              <a:t>Dilove</a:t>
            </a:r>
            <a:r>
              <a:rPr lang="hu-HU" dirty="0" smtClean="0"/>
              <a:t> falú</a:t>
            </a:r>
            <a:r>
              <a:rPr lang="ru-RU" dirty="0" smtClean="0"/>
              <a:t>, 16 </a:t>
            </a:r>
            <a:r>
              <a:rPr lang="hu-HU" dirty="0" smtClean="0"/>
              <a:t>km</a:t>
            </a:r>
            <a:r>
              <a:rPr lang="ru-RU" dirty="0" smtClean="0"/>
              <a:t> </a:t>
            </a:r>
            <a:r>
              <a:rPr lang="hu-HU" dirty="0" err="1" smtClean="0"/>
              <a:t>Rahótól</a:t>
            </a:r>
            <a:r>
              <a:rPr lang="ru-RU" dirty="0" smtClean="0"/>
              <a:t>, </a:t>
            </a:r>
            <a:r>
              <a:rPr lang="hu-HU" b="1" u="sng" dirty="0" smtClean="0"/>
              <a:t>Ukrajna</a:t>
            </a:r>
            <a:r>
              <a:rPr lang="ru-RU" dirty="0" smtClean="0"/>
              <a:t>;</a:t>
            </a:r>
            <a:endParaRPr lang="hu-HU" dirty="0" smtClean="0"/>
          </a:p>
          <a:p>
            <a:pPr marL="514350" indent="-514350">
              <a:buAutoNum type="arabicPeriod"/>
            </a:pPr>
            <a:endParaRPr lang="hu-HU" dirty="0" smtClean="0"/>
          </a:p>
          <a:p>
            <a:pPr marL="514350" indent="-514350">
              <a:buAutoNum type="arabicPeriod"/>
            </a:pPr>
            <a:r>
              <a:rPr lang="pl-PL" dirty="0" smtClean="0"/>
              <a:t>Suchowola</a:t>
            </a:r>
            <a:r>
              <a:rPr lang="ru-RU" dirty="0" smtClean="0"/>
              <a:t>, </a:t>
            </a:r>
            <a:r>
              <a:rPr lang="hu-HU" b="1" dirty="0" err="1" smtClean="0"/>
              <a:t>Białystoktól</a:t>
            </a:r>
            <a:r>
              <a:rPr lang="hu-HU" b="1" dirty="0" smtClean="0"/>
              <a:t> </a:t>
            </a:r>
            <a:r>
              <a:rPr lang="hu-HU" dirty="0" smtClean="0"/>
              <a:t>északra</a:t>
            </a:r>
            <a:r>
              <a:rPr lang="ru-RU" dirty="0" smtClean="0"/>
              <a:t>, </a:t>
            </a:r>
            <a:r>
              <a:rPr lang="hu-HU" b="1" u="sng" dirty="0" smtClean="0"/>
              <a:t>Lengyelország</a:t>
            </a:r>
            <a:r>
              <a:rPr lang="ru-RU" dirty="0" smtClean="0"/>
              <a:t>;</a:t>
            </a:r>
            <a:endParaRPr lang="hu-HU" dirty="0" smtClean="0"/>
          </a:p>
          <a:p>
            <a:pPr marL="514350" indent="-514350">
              <a:buAutoNum type="arabicPeriod"/>
            </a:pPr>
            <a:endParaRPr lang="hu-HU" dirty="0" smtClean="0"/>
          </a:p>
          <a:p>
            <a:pPr marL="514350" indent="-514350">
              <a:buAutoNum type="arabicPeriod"/>
            </a:pPr>
            <a:r>
              <a:rPr lang="hu-HU" dirty="0" err="1" smtClean="0"/>
              <a:t>Polock</a:t>
            </a:r>
            <a:r>
              <a:rPr lang="ru-RU" dirty="0" smtClean="0"/>
              <a:t> </a:t>
            </a:r>
            <a:r>
              <a:rPr lang="hu-HU" b="1" u="sng" dirty="0" smtClean="0"/>
              <a:t>Fehéroroszországban</a:t>
            </a:r>
            <a:r>
              <a:rPr lang="ru-RU" dirty="0" smtClean="0"/>
              <a:t>;</a:t>
            </a:r>
            <a:endParaRPr lang="hu-HU" dirty="0" smtClean="0"/>
          </a:p>
          <a:p>
            <a:pPr marL="514350" indent="-514350">
              <a:buAutoNum type="arabicPeriod"/>
            </a:pPr>
            <a:endParaRPr lang="hu-HU" dirty="0" smtClean="0"/>
          </a:p>
          <a:p>
            <a:pPr marL="514350" indent="-514350">
              <a:buAutoNum type="arabicPeriod"/>
            </a:pPr>
            <a:r>
              <a:rPr lang="hu-HU" dirty="0" smtClean="0"/>
              <a:t>és még egyéb kisebb helyek…</a:t>
            </a:r>
            <a:endParaRPr lang="ru-RU" dirty="0"/>
          </a:p>
        </p:txBody>
      </p:sp>
    </p:spTree>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799</TotalTime>
  <Words>1161</Words>
  <Application>Microsoft Office PowerPoint</Application>
  <PresentationFormat>Diavetítés a képernyőre (4:3 oldalarány)</PresentationFormat>
  <Paragraphs>108</Paragraphs>
  <Slides>55</Slides>
  <Notes>3</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55</vt:i4>
      </vt:variant>
    </vt:vector>
  </HeadingPairs>
  <TitlesOfParts>
    <vt:vector size="60" baseType="lpstr">
      <vt:lpstr>Algerian</vt:lpstr>
      <vt:lpstr>Arial</vt:lpstr>
      <vt:lpstr>Calibri</vt:lpstr>
      <vt:lpstr>Times New Roman</vt:lpstr>
      <vt:lpstr>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Kozákok</dc:title>
  <dc:creator>Lebovics Viktória</dc:creator>
  <cp:lastModifiedBy>User</cp:lastModifiedBy>
  <cp:revision>60</cp:revision>
  <dcterms:created xsi:type="dcterms:W3CDTF">2012-12-16T20:31:58Z</dcterms:created>
  <dcterms:modified xsi:type="dcterms:W3CDTF">2018-11-28T22:23:04Z</dcterms:modified>
</cp:coreProperties>
</file>